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</p:sldIdLst>
  <p:sldSz cx="9144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0722b3f7_0_0:notes"/>
          <p:cNvSpPr/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0722b3f7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b0b23947b_0_107:notes"/>
          <p:cNvSpPr/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b0b23947b_0_10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b0b23947b_0_111:notes"/>
          <p:cNvSpPr/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b0b23947b_0_1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b0b23947b_0_122:notes"/>
          <p:cNvSpPr/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b0b23947b_0_1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b0b23947b_0_127:notes"/>
          <p:cNvSpPr/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b0b23947b_0_12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both are available this summer</a:t>
            </a:r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b0b23947b_0_207:notes"/>
          <p:cNvSpPr/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b0b23947b_0_20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b0b23947b_0_211:notes"/>
          <p:cNvSpPr/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b0b23947b_0_2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3cb786c0_1_0:notes"/>
          <p:cNvSpPr/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3cb786c0_1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3cb786c0_1_15:notes"/>
          <p:cNvSpPr/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3cb786c0_1_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93cb786c0_1_5:notes"/>
          <p:cNvSpPr/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893cb786c0_1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93cb786c0_1_10:notes"/>
          <p:cNvSpPr/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93cb786c0_1_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b0b23947b_0_0:notes"/>
          <p:cNvSpPr/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b0b23947b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b0b23947b_0_246:notes"/>
          <p:cNvSpPr/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b0b23947b_0_24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93cb786c0_3_3:notes"/>
          <p:cNvSpPr/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93cb786c0_3_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b0b23947b_0_216:notes"/>
          <p:cNvSpPr/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b0b23947b_0_2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course is graded on a 300 point scale.</a:t>
            </a:r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b567ccf0f_0_0:notes"/>
          <p:cNvSpPr/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b567ccf0f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893cb786c0_7_1:notes"/>
          <p:cNvSpPr/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893cb786c0_7_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Introducing topics</a:t>
            </a:r>
            <a:br>
              <a:rPr lang="en-GB"/>
            </a:br>
            <a:r>
              <a:rPr lang="en-GB"/>
              <a:t>No lab sections</a:t>
            </a:r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93cb786c0_7_6:notes"/>
          <p:cNvSpPr/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893cb786c0_7_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b0b23947b_0_241:notes"/>
          <p:cNvSpPr/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b0b23947b_0_24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Attend the discussion that you signed up for on sign up genius. Your TA will remind you about this in your first section.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89479ef4df_1_0:notes"/>
          <p:cNvSpPr/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89479ef4df_1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b567ccf0f_0_13:notes"/>
          <p:cNvSpPr/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b567ccf0f_0_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see course policies page for more details on exam recovery</a:t>
            </a:r>
            <a:endParaRPr lang="en-GB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b0b23947b_0_256:notes"/>
          <p:cNvSpPr/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b0b23947b_0_25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see course policies for more</a:t>
            </a:r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93cb786c0_0_8:notes"/>
          <p:cNvSpPr/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893cb786c0_0_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b0b23947b_0_477:notes"/>
          <p:cNvSpPr/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b0b23947b_0_47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When using this slide, the future weeks should be gray</a:t>
            </a:r>
            <a:br>
              <a:rPr lang="en-GB"/>
            </a:br>
            <a:br>
              <a:rPr lang="en-GB"/>
            </a:br>
            <a:r>
              <a:rPr lang="en-GB"/>
              <a:t>5 min break after this </a:t>
            </a:r>
            <a:endParaRPr lang="en-GB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b0b23947b_0_536:notes"/>
          <p:cNvSpPr/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b0b23947b_0_53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b0b23947b_0_540:notes"/>
          <p:cNvSpPr/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b0b23947b_0_54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b0b23947b_0_545:notes"/>
          <p:cNvSpPr/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b0b23947b_0_5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b0b23947b_0_562:notes"/>
          <p:cNvSpPr/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b0b23947b_0_56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b0b23947b_0_578:notes"/>
          <p:cNvSpPr/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b0b23947b_0_57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Quick! Evaluate this! Shout out the answer!</a:t>
            </a:r>
            <a:endParaRPr lang="en-GB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b0b23947b_0_583:notes"/>
          <p:cNvSpPr/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b0b23947b_0_58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b0b23947b_0_594:notes"/>
          <p:cNvSpPr/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b0b23947b_0_59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b0b23947b_0_645:notes"/>
          <p:cNvSpPr/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b0b23947b_0_6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Shakespeare demo</a:t>
            </a:r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70722b3f7_0_5:notes"/>
          <p:cNvSpPr/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70722b3f7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70722b3f7_0_9:notes"/>
          <p:cNvSpPr/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70722b3f7_0_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93cb786c0_1_29:notes"/>
          <p:cNvSpPr/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93cb786c0_1_2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b0b23947b_0_76:notes"/>
          <p:cNvSpPr/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b0b23947b_0_7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93cb786c0_0_67:notes"/>
          <p:cNvSpPr/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93cb786c0_0_6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93cb786c0_1_25:notes"/>
          <p:cNvSpPr/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93cb786c0_1_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solidFill>
          <a:srgbClr val="0371C1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"/>
              <a:buNone/>
              <a:defRPr sz="5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Roboto"/>
              <a:buNone/>
              <a:defRPr sz="1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bg>
      <p:bgPr>
        <a:solidFill>
          <a:srgbClr val="0371C1"/>
        </a:solidFill>
        <a:effectLst/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"/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71C1"/>
              </a:buClr>
              <a:buSzPts val="3000"/>
              <a:buFont typeface="Roboto"/>
              <a:buNone/>
              <a:defRPr sz="3000">
                <a:solidFill>
                  <a:srgbClr val="0371C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  <a:defRPr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■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■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Roboto"/>
              <a:buChar char="■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71C1"/>
              </a:buClr>
              <a:buSzPts val="2800"/>
              <a:buFont typeface="Roboto"/>
              <a:buNone/>
              <a:defRPr>
                <a:solidFill>
                  <a:srgbClr val="0371C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71C1"/>
              </a:buClr>
              <a:buSzPts val="2800"/>
              <a:buFont typeface="Roboto"/>
              <a:buNone/>
              <a:defRPr>
                <a:solidFill>
                  <a:srgbClr val="0371C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71C1"/>
              </a:buClr>
              <a:buSzPts val="2400"/>
              <a:buFont typeface="Roboto"/>
              <a:buNone/>
              <a:defRPr sz="2400">
                <a:solidFill>
                  <a:srgbClr val="0371C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0371C1"/>
        </a:solidFill>
        <a:effectLst/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"/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rgbClr val="C1D7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371C1"/>
              </a:buClr>
              <a:buSzPts val="4200"/>
              <a:buFont typeface="Roboto"/>
              <a:buNone/>
              <a:defRPr sz="4200">
                <a:solidFill>
                  <a:srgbClr val="0371C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"/>
              <a:buNone/>
              <a:defRPr sz="2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3.xml"/><Relationship Id="rId3" Type="http://schemas.openxmlformats.org/officeDocument/2006/relationships/hyperlink" Target="http://data8.org/" TargetMode="External"/><Relationship Id="rId2" Type="http://schemas.openxmlformats.org/officeDocument/2006/relationships/hyperlink" Target="http://cs10.org/" TargetMode="External"/><Relationship Id="rId1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hyperlink" Target="http://composingprograms.com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.xml"/><Relationship Id="rId1" Type="http://schemas.openxmlformats.org/officeDocument/2006/relationships/hyperlink" Target="https://cs61a.org/articles/about.html#labs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.xml"/><Relationship Id="rId1" Type="http://schemas.openxmlformats.org/officeDocument/2006/relationships/hyperlink" Target="https://cs61a.org/articles/about.html#homework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.xml"/><Relationship Id="rId1" Type="http://schemas.openxmlformats.org/officeDocument/2006/relationships/hyperlink" Target="http://links.cs61a.org/alt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3.xml"/><Relationship Id="rId1" Type="http://schemas.openxmlformats.org/officeDocument/2006/relationships/hyperlink" Target="https://cs61a.org/articles/about.html#academic-honesty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png"/><Relationship Id="rId8" Type="http://schemas.openxmlformats.org/officeDocument/2006/relationships/image" Target="../media/image57.png"/><Relationship Id="rId7" Type="http://schemas.openxmlformats.org/officeDocument/2006/relationships/image" Target="../media/image56.png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3" Type="http://schemas.openxmlformats.org/officeDocument/2006/relationships/notesSlide" Target="../notesSlides/notesSlide33.xml"/><Relationship Id="rId12" Type="http://schemas.openxmlformats.org/officeDocument/2006/relationships/slideLayout" Target="../slideLayouts/slideLayout9.xml"/><Relationship Id="rId11" Type="http://schemas.openxmlformats.org/officeDocument/2006/relationships/image" Target="../media/image60.png"/><Relationship Id="rId10" Type="http://schemas.openxmlformats.org/officeDocument/2006/relationships/image" Target="../media/image59.png"/><Relationship Id="rId1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jpeg"/><Relationship Id="rId8" Type="http://schemas.openxmlformats.org/officeDocument/2006/relationships/image" Target="../media/image14.jpeg"/><Relationship Id="rId7" Type="http://schemas.openxmlformats.org/officeDocument/2006/relationships/image" Target="../media/image13.jpeg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2" Type="http://schemas.openxmlformats.org/officeDocument/2006/relationships/notesSlide" Target="../notesSlides/notesSlide7.xml"/><Relationship Id="rId21" Type="http://schemas.openxmlformats.org/officeDocument/2006/relationships/slideLayout" Target="../slideLayouts/slideLayout3.xml"/><Relationship Id="rId20" Type="http://schemas.openxmlformats.org/officeDocument/2006/relationships/image" Target="../media/image26.jpeg"/><Relationship Id="rId2" Type="http://schemas.openxmlformats.org/officeDocument/2006/relationships/image" Target="../media/image8.jpeg"/><Relationship Id="rId19" Type="http://schemas.openxmlformats.org/officeDocument/2006/relationships/image" Target="../media/image25.jpeg"/><Relationship Id="rId18" Type="http://schemas.openxmlformats.org/officeDocument/2006/relationships/image" Target="../media/image24.jpeg"/><Relationship Id="rId17" Type="http://schemas.openxmlformats.org/officeDocument/2006/relationships/image" Target="../media/image23.jpeg"/><Relationship Id="rId16" Type="http://schemas.openxmlformats.org/officeDocument/2006/relationships/image" Target="../media/image22.jpeg"/><Relationship Id="rId15" Type="http://schemas.openxmlformats.org/officeDocument/2006/relationships/image" Target="../media/image21.jpeg"/><Relationship Id="rId14" Type="http://schemas.openxmlformats.org/officeDocument/2006/relationships/image" Target="../media/image20.jpeg"/><Relationship Id="rId13" Type="http://schemas.openxmlformats.org/officeDocument/2006/relationships/image" Target="../media/image19.jpeg"/><Relationship Id="rId12" Type="http://schemas.openxmlformats.org/officeDocument/2006/relationships/image" Target="../media/image18.jpeg"/><Relationship Id="rId11" Type="http://schemas.openxmlformats.org/officeDocument/2006/relationships/image" Target="../media/image17.jpeg"/><Relationship Id="rId10" Type="http://schemas.openxmlformats.org/officeDocument/2006/relationships/image" Target="../media/image16.jpeg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jpeg"/><Relationship Id="rId8" Type="http://schemas.openxmlformats.org/officeDocument/2006/relationships/image" Target="../media/image34.jpeg"/><Relationship Id="rId7" Type="http://schemas.openxmlformats.org/officeDocument/2006/relationships/image" Target="../media/image33.jpeg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Relationship Id="rId3" Type="http://schemas.openxmlformats.org/officeDocument/2006/relationships/image" Target="../media/image29.jpeg"/><Relationship Id="rId23" Type="http://schemas.openxmlformats.org/officeDocument/2006/relationships/notesSlide" Target="../notesSlides/notesSlide8.xml"/><Relationship Id="rId22" Type="http://schemas.openxmlformats.org/officeDocument/2006/relationships/slideLayout" Target="../slideLayouts/slideLayout3.xml"/><Relationship Id="rId21" Type="http://schemas.openxmlformats.org/officeDocument/2006/relationships/image" Target="../media/image47.jpeg"/><Relationship Id="rId20" Type="http://schemas.openxmlformats.org/officeDocument/2006/relationships/image" Target="../media/image46.jpeg"/><Relationship Id="rId2" Type="http://schemas.openxmlformats.org/officeDocument/2006/relationships/image" Target="../media/image28.jpeg"/><Relationship Id="rId19" Type="http://schemas.openxmlformats.org/officeDocument/2006/relationships/image" Target="../media/image45.jpeg"/><Relationship Id="rId18" Type="http://schemas.openxmlformats.org/officeDocument/2006/relationships/image" Target="../media/image44.jpeg"/><Relationship Id="rId17" Type="http://schemas.openxmlformats.org/officeDocument/2006/relationships/image" Target="../media/image43.jpeg"/><Relationship Id="rId16" Type="http://schemas.openxmlformats.org/officeDocument/2006/relationships/image" Target="../media/image42.jpeg"/><Relationship Id="rId15" Type="http://schemas.openxmlformats.org/officeDocument/2006/relationships/image" Target="../media/image41.jpeg"/><Relationship Id="rId14" Type="http://schemas.openxmlformats.org/officeDocument/2006/relationships/image" Target="../media/image40.jpeg"/><Relationship Id="rId13" Type="http://schemas.openxmlformats.org/officeDocument/2006/relationships/image" Target="../media/image39.jpeg"/><Relationship Id="rId12" Type="http://schemas.openxmlformats.org/officeDocument/2006/relationships/image" Target="../media/image38.jpeg"/><Relationship Id="rId11" Type="http://schemas.openxmlformats.org/officeDocument/2006/relationships/image" Target="../media/image37.jpeg"/><Relationship Id="rId10" Type="http://schemas.openxmlformats.org/officeDocument/2006/relationships/image" Target="../media/image36.jpeg"/><Relationship Id="rId1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71C1"/>
        </a:solidFill>
        <a:effectLst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Lecture </a:t>
            </a:r>
            <a:r>
              <a:rPr lang="en-GB"/>
              <a:t>1</a:t>
            </a:r>
            <a:r>
              <a:rPr lang="en-GB"/>
              <a:t>: </a:t>
            </a:r>
            <a:r>
              <a:rPr lang="en-GB" b="0"/>
              <a:t>Introduction</a:t>
            </a:r>
            <a:endParaRPr b="0">
              <a:solidFill>
                <a:srgbClr val="FFFFFF"/>
              </a:solidFill>
            </a:endParaRPr>
          </a:p>
        </p:txBody>
      </p:sp>
      <p:sp>
        <p:nvSpPr>
          <p:cNvPr id="55" name="Google Shape;55;p13"/>
          <p:cNvSpPr txBox="1"/>
          <p:nvPr>
            <p:ph type="subTitle" idx="1"/>
          </p:nvPr>
        </p:nvSpPr>
        <p:spPr>
          <a:xfrm>
            <a:off x="311700" y="3778813"/>
            <a:ext cx="8520600" cy="25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June 22nd, 2020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Computer Science</a:t>
            </a:r>
            <a:endParaRPr lang="en-GB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Computer Science?</a:t>
            </a:r>
            <a:endParaRPr lang="en-GB"/>
          </a:p>
        </p:txBody>
      </p:sp>
      <p:sp>
        <p:nvSpPr>
          <p:cNvPr id="158" name="Google Shape;158;p23"/>
          <p:cNvSpPr txBox="1"/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What problems can be solved using computation?</a:t>
            </a:r>
            <a:endParaRPr lang="en-GB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How do we solve those problems using computers?</a:t>
            </a:r>
            <a:endParaRPr lang="en-GB"/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-GB"/>
              <a:t>What techniques lead to effective solutions?</a:t>
            </a:r>
            <a:endParaRPr lang="en-GB"/>
          </a:p>
        </p:txBody>
      </p:sp>
      <p:sp>
        <p:nvSpPr>
          <p:cNvPr id="159" name="Google Shape;159;p23"/>
          <p:cNvSpPr txBox="1"/>
          <p:nvPr>
            <p:ph type="body" idx="1"/>
          </p:nvPr>
        </p:nvSpPr>
        <p:spPr>
          <a:xfrm>
            <a:off x="948900" y="3090250"/>
            <a:ext cx="2990700" cy="33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Systems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/>
              <a:t>Artificial Intelligence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/>
              <a:t>Graphics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/>
              <a:t>Security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/>
              <a:t>Networking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/>
              <a:t>Programming Languages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/>
              <a:t>Theory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800"/>
              <a:t>...</a:t>
            </a:r>
            <a:endParaRPr sz="1800"/>
          </a:p>
        </p:txBody>
      </p:sp>
      <p:pic>
        <p:nvPicPr>
          <p:cNvPr id="160" name="Google Shape;160;p23" descr="... code | by Christiaan Colen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602375" y="3690425"/>
            <a:ext cx="3234076" cy="18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CS 61A?</a:t>
            </a:r>
            <a:endParaRPr lang="en-GB"/>
          </a:p>
        </p:txBody>
      </p:sp>
      <p:sp>
        <p:nvSpPr>
          <p:cNvPr id="166" name="Google Shape;166;p24"/>
          <p:cNvSpPr txBox="1"/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A course about managing complexity</a:t>
            </a:r>
            <a:endParaRPr lang="en-GB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Mastering abstraction</a:t>
            </a:r>
            <a:endParaRPr lang="en-GB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Programming paradigms</a:t>
            </a:r>
            <a:endParaRPr lang="en-GB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An introduction to programming</a:t>
            </a:r>
            <a:endParaRPr lang="en-GB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Full understanding of Python fundamentals</a:t>
            </a:r>
            <a:endParaRPr lang="en-GB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Combining multiple ideas in large projects</a:t>
            </a:r>
            <a:endParaRPr lang="en-GB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How computers interpret programming languages</a:t>
            </a:r>
            <a:endParaRPr lang="en-GB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A challenging course that will demand a lot of you</a:t>
            </a:r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Alternatives to CS 61A</a:t>
            </a:r>
            <a:endParaRPr lang="en-GB"/>
          </a:p>
        </p:txBody>
      </p:sp>
      <p:sp>
        <p:nvSpPr>
          <p:cNvPr id="172" name="Google Shape;172;p25"/>
          <p:cNvSpPr txBox="1"/>
          <p:nvPr>
            <p:ph type="body" idx="1"/>
          </p:nvPr>
        </p:nvSpPr>
        <p:spPr>
          <a:xfrm>
            <a:off x="616500" y="1835575"/>
            <a:ext cx="3803100" cy="19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 b="1">
                <a:solidFill>
                  <a:schemeClr val="dk2"/>
                </a:solidFill>
              </a:rPr>
              <a:t>CS 10</a:t>
            </a:r>
            <a:r>
              <a:rPr lang="en-GB" sz="2200" b="1"/>
              <a:t> The Beauty and Joy of Computing</a:t>
            </a:r>
            <a:endParaRPr sz="2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>
                <a:solidFill>
                  <a:schemeClr val="dk2"/>
                </a:solidFill>
              </a:rPr>
              <a:t>An introduction to fundamentals (&amp; Python) that sets students up for success in CS 61A</a:t>
            </a:r>
            <a:endParaRPr i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3" name="Google Shape;173;p25"/>
          <p:cNvSpPr txBox="1"/>
          <p:nvPr>
            <p:ph type="body" idx="1"/>
          </p:nvPr>
        </p:nvSpPr>
        <p:spPr>
          <a:xfrm>
            <a:off x="4800599" y="1813575"/>
            <a:ext cx="3803100" cy="15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dk2"/>
                </a:solidFill>
              </a:rPr>
              <a:t>Data 8</a:t>
            </a:r>
            <a:r>
              <a:rPr lang="en-GB" sz="2200"/>
              <a:t> </a:t>
            </a:r>
            <a:r>
              <a:rPr lang="en-GB" sz="2200" b="1"/>
              <a:t>The Foundations of Data Science</a:t>
            </a:r>
            <a:endParaRPr sz="2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>
                <a:solidFill>
                  <a:schemeClr val="dk2"/>
                </a:solidFill>
              </a:rPr>
              <a:t>Fundamentals of computing, statistical inference, &amp; machine learning applied to real-world data sets</a:t>
            </a:r>
            <a:endParaRPr i="1">
              <a:solidFill>
                <a:schemeClr val="dk2"/>
              </a:solidFill>
            </a:endParaRPr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86750" y="4126925"/>
            <a:ext cx="1505982" cy="20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>
            <a:hlinkClick r:id="rId2"/>
          </p:cNvPr>
          <p:cNvSpPr/>
          <p:nvPr/>
        </p:nvSpPr>
        <p:spPr>
          <a:xfrm>
            <a:off x="1739850" y="3866813"/>
            <a:ext cx="1435800" cy="488700"/>
          </a:xfrm>
          <a:prstGeom prst="roundRect">
            <a:avLst>
              <a:gd name="adj" fmla="val 50000"/>
            </a:avLst>
          </a:prstGeom>
          <a:solidFill>
            <a:srgbClr val="0371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cs10.org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" name="Google Shape;176;p25">
            <a:hlinkClick r:id="rId3"/>
          </p:cNvPr>
          <p:cNvSpPr/>
          <p:nvPr/>
        </p:nvSpPr>
        <p:spPr>
          <a:xfrm>
            <a:off x="5984250" y="4171625"/>
            <a:ext cx="1435800" cy="488700"/>
          </a:xfrm>
          <a:prstGeom prst="roundRect">
            <a:avLst>
              <a:gd name="adj" fmla="val 50000"/>
            </a:avLst>
          </a:prstGeom>
          <a:solidFill>
            <a:srgbClr val="0371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data8.org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Course Logistics</a:t>
            </a:r>
            <a:endParaRPr lang="en-GB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Course Format</a:t>
            </a:r>
            <a:endParaRPr lang="en-GB"/>
          </a:p>
        </p:txBody>
      </p:sp>
      <p:sp>
        <p:nvSpPr>
          <p:cNvPr id="187" name="Google Shape;187;p27"/>
          <p:cNvSpPr txBox="1"/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Lecture</a:t>
            </a:r>
            <a:r>
              <a:rPr lang="en-GB" sz="1800"/>
              <a:t>			Whenever you want!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b="1">
                <a:solidFill>
                  <a:schemeClr val="dk1"/>
                </a:solidFill>
              </a:rPr>
              <a:t>Lab</a:t>
            </a:r>
            <a:r>
              <a:rPr lang="en-GB" sz="18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</a:t>
            </a:r>
            <a:r>
              <a:rPr lang="en-GB" sz="1800">
                <a:solidFill>
                  <a:schemeClr val="dk1"/>
                </a:solidFill>
              </a:rPr>
              <a:t>			the most important part of this course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 b="1"/>
              <a:t>Discussion</a:t>
            </a:r>
            <a:r>
              <a:rPr lang="en-GB" sz="1800"/>
              <a:t>		the most important part of this course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 b="1"/>
              <a:t>Office</a:t>
            </a:r>
            <a:r>
              <a:rPr lang="en-GB" sz="1800" b="1"/>
              <a:t> hours	</a:t>
            </a:r>
            <a:r>
              <a:rPr lang="en-GB" sz="1800"/>
              <a:t>	the most important part of this course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b="1"/>
              <a:t>Tutoring	</a:t>
            </a:r>
            <a:r>
              <a:rPr lang="en-GB" sz="1800"/>
              <a:t>		the most important part of this course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 b="1"/>
              <a:t>Textbook</a:t>
            </a:r>
            <a:r>
              <a:rPr lang="en-GB" sz="1800"/>
              <a:t>		</a:t>
            </a:r>
            <a:r>
              <a:rPr lang="en-GB" sz="1800" u="sng">
                <a:solidFill>
                  <a:srgbClr val="4A86E8"/>
                </a:solidFill>
                <a:hlinkClick r:id="rId1"/>
              </a:rPr>
              <a:t>composingprograms.com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800"/>
          </a:p>
          <a:p>
            <a:pPr marL="45720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8</a:t>
            </a:r>
            <a:r>
              <a:rPr lang="en-GB" sz="1800"/>
              <a:t> programming </a:t>
            </a:r>
            <a:r>
              <a:rPr lang="en-GB" sz="1800" b="1"/>
              <a:t>homeworks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4 programming </a:t>
            </a:r>
            <a:r>
              <a:rPr lang="en-GB" sz="1800" b="1"/>
              <a:t>projects</a:t>
            </a:r>
            <a:endParaRPr sz="1800" b="1"/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1 </a:t>
            </a:r>
            <a:r>
              <a:rPr lang="en-GB" sz="1800" b="1"/>
              <a:t>diagnostic</a:t>
            </a:r>
            <a:r>
              <a:rPr lang="en-GB" sz="1800"/>
              <a:t> </a:t>
            </a:r>
            <a:r>
              <a:rPr lang="en-GB" sz="1800" b="1"/>
              <a:t>quiz</a:t>
            </a:r>
            <a:r>
              <a:rPr lang="en-GB" sz="1800"/>
              <a:t>, </a:t>
            </a:r>
            <a:r>
              <a:rPr lang="en-GB" sz="1800"/>
              <a:t>1 </a:t>
            </a:r>
            <a:r>
              <a:rPr lang="en-GB" sz="1800" b="1"/>
              <a:t>midterm exam,</a:t>
            </a:r>
            <a:r>
              <a:rPr lang="en-GB" sz="1800"/>
              <a:t> and 1 </a:t>
            </a:r>
            <a:r>
              <a:rPr lang="en-GB" sz="1800" b="1"/>
              <a:t>final</a:t>
            </a:r>
            <a:r>
              <a:rPr lang="en-GB" sz="1800"/>
              <a:t> </a:t>
            </a:r>
            <a:r>
              <a:rPr lang="en-GB" sz="1800" b="1"/>
              <a:t>exam</a:t>
            </a:r>
            <a:endParaRPr sz="1800" b="1"/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-GB" sz="1800"/>
              <a:t>Lots of course support and a great community</a:t>
            </a: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First Week</a:t>
            </a:r>
            <a:endParaRPr lang="en-GB"/>
          </a:p>
        </p:txBody>
      </p:sp>
      <p:sp>
        <p:nvSpPr>
          <p:cNvPr id="193" name="Google Shape;193;p28"/>
          <p:cNvSpPr txBox="1"/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Lab 0 released today!</a:t>
            </a:r>
            <a:endParaRPr lang="en-GB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Discussion starts tomorrow!</a:t>
            </a:r>
            <a:endParaRPr lang="en-GB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OH starts later this week</a:t>
            </a:r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Lecture</a:t>
            </a:r>
            <a:endParaRPr lang="en-GB"/>
          </a:p>
        </p:txBody>
      </p:sp>
      <p:sp>
        <p:nvSpPr>
          <p:cNvPr id="199" name="Google Shape;199;p29"/>
          <p:cNvSpPr txBox="1"/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Main lectures are recorded videos by John Denero</a:t>
            </a:r>
            <a:endParaRPr lang="en-GB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We will be giving supplementary live lectures once a week (details announced later)</a:t>
            </a:r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Discussion Section</a:t>
            </a:r>
            <a:endParaRPr lang="en-GB"/>
          </a:p>
        </p:txBody>
      </p:sp>
      <p:sp>
        <p:nvSpPr>
          <p:cNvPr id="205" name="Google Shape;205;p30"/>
          <p:cNvSpPr txBox="1"/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Only part of the course that tracks attendance</a:t>
            </a:r>
            <a:endParaRPr lang="en-GB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90 minute section twice a week</a:t>
            </a:r>
            <a:endParaRPr lang="en-GB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Largely worksheet based (but do not expect to finish it)</a:t>
            </a:r>
            <a:endParaRPr lang="en-GB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Recorded</a:t>
            </a:r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Office Hours</a:t>
            </a:r>
            <a:endParaRPr lang="en-GB"/>
          </a:p>
        </p:txBody>
      </p:sp>
      <p:sp>
        <p:nvSpPr>
          <p:cNvPr id="211" name="Google Shape;211;p31"/>
          <p:cNvSpPr txBox="1"/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Three formats: Appointments, Parties, and Instructor</a:t>
            </a:r>
            <a:endParaRPr lang="en-GB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Appointment-based Office Hours:</a:t>
            </a:r>
            <a:endParaRPr lang="en-GB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20 minutes each</a:t>
            </a:r>
            <a:endParaRPr lang="en-GB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Sign up the night before</a:t>
            </a:r>
            <a:endParaRPr lang="en-GB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Some will only be conceptual</a:t>
            </a:r>
            <a:endParaRPr lang="en-GB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Parties:</a:t>
            </a:r>
            <a:endParaRPr lang="en-GB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3 hours each</a:t>
            </a:r>
            <a:endParaRPr lang="en-GB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2 flavors: Homework and Project</a:t>
            </a:r>
            <a:endParaRPr lang="en-GB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Queue-based</a:t>
            </a:r>
            <a:endParaRPr lang="en-GB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Instructor:</a:t>
            </a:r>
            <a:endParaRPr lang="en-GB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Strong focus on concepts and not assignments</a:t>
            </a:r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SodaHallS.JPG"/>
          <p:cNvPicPr preferRelativeResize="0"/>
          <p:nvPr/>
        </p:nvPicPr>
        <p:blipFill rotWithShape="1">
          <a:blip r:embed="rId1"/>
          <a:srcRect r="9255"/>
          <a:stretch>
            <a:fillRect/>
          </a:stretch>
        </p:blipFill>
        <p:spPr>
          <a:xfrm>
            <a:off x="0" y="0"/>
            <a:ext cx="9144000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248850" y="2552250"/>
            <a:ext cx="8895000" cy="9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Welcome to CS 61A!</a:t>
            </a:r>
            <a:endParaRPr sz="6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Small Group Tutoring Sections</a:t>
            </a:r>
            <a:endParaRPr lang="en-GB"/>
          </a:p>
        </p:txBody>
      </p:sp>
      <p:sp>
        <p:nvSpPr>
          <p:cNvPr id="217" name="Google Shape;217;p32"/>
          <p:cNvSpPr txBox="1"/>
          <p:nvPr>
            <p:ph type="body" idx="1"/>
          </p:nvPr>
        </p:nvSpPr>
        <p:spPr>
          <a:xfrm>
            <a:off x="311700" y="1536625"/>
            <a:ext cx="8520600" cy="49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Small-group sections (4-5 students) centered around a worksheet which reviews content from the corresponding discussion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</a:rPr>
              <a:t>Recurring</a:t>
            </a:r>
            <a:endParaRPr b="1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Meet twice a week regularly with the same group of students</a:t>
            </a:r>
            <a:endParaRPr sz="180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Sign-ups will open later this week</a:t>
            </a:r>
            <a:endParaRPr sz="180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Start next week</a:t>
            </a:r>
            <a:endParaRPr sz="1800"/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b="1"/>
              <a:t>Drop In</a:t>
            </a:r>
            <a:endParaRPr b="1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Can sign up if you feel like you could use some extra reinforcement on topics presented from the last discussion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Sign-ups will open every end of the week</a:t>
            </a: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Tools</a:t>
            </a:r>
            <a:endParaRPr lang="en-GB"/>
          </a:p>
        </p:txBody>
      </p:sp>
      <p:sp>
        <p:nvSpPr>
          <p:cNvPr id="223" name="Google Shape;223;p33"/>
          <p:cNvSpPr txBox="1"/>
          <p:nvPr>
            <p:ph type="body" idx="1"/>
          </p:nvPr>
        </p:nvSpPr>
        <p:spPr>
          <a:xfrm>
            <a:off x="311700" y="1536625"/>
            <a:ext cx="8520600" cy="49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</a:rPr>
              <a:t>Zoom: A platform for video calls</a:t>
            </a:r>
            <a:endParaRPr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>
                <a:solidFill>
                  <a:schemeClr val="dk1"/>
                </a:solidFill>
              </a:rPr>
              <a:t>Can ask questions via voice or text-chat</a:t>
            </a:r>
            <a:endParaRPr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>
                <a:solidFill>
                  <a:schemeClr val="dk1"/>
                </a:solidFill>
              </a:rPr>
              <a:t>Option to ask questions individually in a “breakout” section</a:t>
            </a:r>
            <a:endParaRPr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>
                <a:solidFill>
                  <a:schemeClr val="dk1"/>
                </a:solidFill>
              </a:rPr>
              <a:t>Where discussions , hw/project parties will happen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</a:rPr>
              <a:t>Piazza</a:t>
            </a:r>
            <a:endParaRPr b="1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>
                <a:solidFill>
                  <a:schemeClr val="dk1"/>
                </a:solidFill>
              </a:rPr>
              <a:t>Forum for students to post questions &amp; get announcements from instructors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</a:rPr>
              <a:t>Various pieces of software</a:t>
            </a:r>
            <a:endParaRPr b="1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>
                <a:solidFill>
                  <a:schemeClr val="dk1"/>
                </a:solidFill>
              </a:rPr>
              <a:t>Will introduce most of these in lab00, so complete this ASAP!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/>
          <p:nvPr/>
        </p:nvSpPr>
        <p:spPr>
          <a:xfrm>
            <a:off x="2365050" y="1831638"/>
            <a:ext cx="4413900" cy="4413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300</a:t>
            </a:r>
            <a:endParaRPr sz="7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9" name="Google Shape;229;p3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Grading</a:t>
            </a:r>
            <a:endParaRPr lang="en-GB"/>
          </a:p>
        </p:txBody>
      </p:sp>
      <p:sp>
        <p:nvSpPr>
          <p:cNvPr id="230" name="Google Shape;230;p34"/>
          <p:cNvSpPr/>
          <p:nvPr/>
        </p:nvSpPr>
        <p:spPr>
          <a:xfrm>
            <a:off x="2365050" y="1831638"/>
            <a:ext cx="4413900" cy="4413900"/>
          </a:xfrm>
          <a:prstGeom prst="pie">
            <a:avLst>
              <a:gd name="adj1" fmla="val 14047616"/>
              <a:gd name="adj2" fmla="val 16098372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3C47D"/>
              </a:solidFill>
            </a:endParaRPr>
          </a:p>
        </p:txBody>
      </p:sp>
      <p:sp>
        <p:nvSpPr>
          <p:cNvPr id="231" name="Google Shape;231;p34"/>
          <p:cNvSpPr/>
          <p:nvPr/>
        </p:nvSpPr>
        <p:spPr>
          <a:xfrm>
            <a:off x="2365050" y="1831650"/>
            <a:ext cx="4413900" cy="4413900"/>
          </a:xfrm>
          <a:prstGeom prst="pie">
            <a:avLst>
              <a:gd name="adj1" fmla="val 21520927"/>
              <a:gd name="adj2" fmla="val 5396553"/>
            </a:avLst>
          </a:prstGeom>
          <a:solidFill>
            <a:srgbClr val="0371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2" name="Google Shape;232;p34"/>
          <p:cNvSpPr/>
          <p:nvPr/>
        </p:nvSpPr>
        <p:spPr>
          <a:xfrm>
            <a:off x="2365050" y="1831638"/>
            <a:ext cx="4413900" cy="4413900"/>
          </a:xfrm>
          <a:prstGeom prst="pie">
            <a:avLst>
              <a:gd name="adj1" fmla="val 5389974"/>
              <a:gd name="adj2" fmla="val 1210514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3" name="Google Shape;233;p34"/>
          <p:cNvSpPr/>
          <p:nvPr/>
        </p:nvSpPr>
        <p:spPr>
          <a:xfrm rot="702104">
            <a:off x="2364896" y="1831740"/>
            <a:ext cx="4413834" cy="4413834"/>
          </a:xfrm>
          <a:prstGeom prst="pie">
            <a:avLst>
              <a:gd name="adj1" fmla="val 15396052"/>
              <a:gd name="adj2" fmla="val 16526590"/>
            </a:avLst>
          </a:prstGeom>
          <a:solidFill>
            <a:srgbClr val="7A5F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34" name="Google Shape;234;p34"/>
          <p:cNvCxnSpPr/>
          <p:nvPr/>
        </p:nvCxnSpPr>
        <p:spPr>
          <a:xfrm>
            <a:off x="3364925" y="1548825"/>
            <a:ext cx="1389000" cy="559500"/>
          </a:xfrm>
          <a:prstGeom prst="bentConnector3">
            <a:avLst>
              <a:gd name="adj1" fmla="val 100999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35" name="Google Shape;235;p34"/>
          <p:cNvSpPr txBox="1"/>
          <p:nvPr/>
        </p:nvSpPr>
        <p:spPr>
          <a:xfrm>
            <a:off x="1488300" y="1318275"/>
            <a:ext cx="18054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GB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r>
              <a:rPr lang="en-GB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Participation</a:t>
            </a:r>
            <a:endParaRPr sz="16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34"/>
          <p:cNvSpPr txBox="1"/>
          <p:nvPr/>
        </p:nvSpPr>
        <p:spPr>
          <a:xfrm>
            <a:off x="405455" y="1899225"/>
            <a:ext cx="1991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GB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24</a:t>
            </a: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r>
              <a:rPr lang="en-GB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Homework</a:t>
            </a:r>
            <a:endParaRPr sz="16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7" name="Google Shape;237;p34"/>
          <p:cNvCxnSpPr/>
          <p:nvPr/>
        </p:nvCxnSpPr>
        <p:spPr>
          <a:xfrm>
            <a:off x="2462830" y="2108325"/>
            <a:ext cx="1437900" cy="210600"/>
          </a:xfrm>
          <a:prstGeom prst="bentConnector3">
            <a:avLst>
              <a:gd name="adj1" fmla="val 98169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38" name="Google Shape;238;p34"/>
          <p:cNvSpPr/>
          <p:nvPr/>
        </p:nvSpPr>
        <p:spPr>
          <a:xfrm>
            <a:off x="2365050" y="1831675"/>
            <a:ext cx="4413900" cy="4413900"/>
          </a:xfrm>
          <a:prstGeom prst="pie">
            <a:avLst>
              <a:gd name="adj1" fmla="val 17958596"/>
              <a:gd name="adj2" fmla="val 21521354"/>
            </a:avLst>
          </a:prstGeom>
          <a:solidFill>
            <a:srgbClr val="038E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A5FE7"/>
              </a:solidFill>
            </a:endParaRPr>
          </a:p>
        </p:txBody>
      </p:sp>
      <p:cxnSp>
        <p:nvCxnSpPr>
          <p:cNvPr id="239" name="Google Shape;239;p34"/>
          <p:cNvCxnSpPr>
            <a:stCxn id="240" idx="3"/>
          </p:cNvCxnSpPr>
          <p:nvPr/>
        </p:nvCxnSpPr>
        <p:spPr>
          <a:xfrm rot="10800000" flipH="1">
            <a:off x="2365050" y="4867650"/>
            <a:ext cx="944400" cy="331200"/>
          </a:xfrm>
          <a:prstGeom prst="bentConnector3">
            <a:avLst>
              <a:gd name="adj1" fmla="val 98613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40" name="Google Shape;240;p34"/>
          <p:cNvSpPr txBox="1"/>
          <p:nvPr/>
        </p:nvSpPr>
        <p:spPr>
          <a:xfrm>
            <a:off x="436950" y="4968300"/>
            <a:ext cx="1928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GB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106</a:t>
            </a: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r>
              <a:rPr lang="en-GB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Projects</a:t>
            </a:r>
            <a:endParaRPr sz="16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1" name="Google Shape;241;p34"/>
          <p:cNvCxnSpPr>
            <a:stCxn id="242" idx="1"/>
          </p:cNvCxnSpPr>
          <p:nvPr/>
        </p:nvCxnSpPr>
        <p:spPr>
          <a:xfrm flipH="1">
            <a:off x="5809900" y="2794788"/>
            <a:ext cx="1042200" cy="447300"/>
          </a:xfrm>
          <a:prstGeom prst="bentConnector3">
            <a:avLst>
              <a:gd name="adj1" fmla="val 9987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42" name="Google Shape;242;p34"/>
          <p:cNvSpPr txBox="1"/>
          <p:nvPr/>
        </p:nvSpPr>
        <p:spPr>
          <a:xfrm>
            <a:off x="6852100" y="2564238"/>
            <a:ext cx="1991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Midterm </a:t>
            </a: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(55)</a:t>
            </a:r>
            <a:endParaRPr sz="16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3" name="Google Shape;243;p34"/>
          <p:cNvCxnSpPr>
            <a:stCxn id="244" idx="1"/>
          </p:cNvCxnSpPr>
          <p:nvPr/>
        </p:nvCxnSpPr>
        <p:spPr>
          <a:xfrm rot="10800000">
            <a:off x="6052000" y="5105325"/>
            <a:ext cx="800100" cy="554700"/>
          </a:xfrm>
          <a:prstGeom prst="bentConnector3">
            <a:avLst>
              <a:gd name="adj1" fmla="val 9851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44" name="Google Shape;244;p34"/>
          <p:cNvSpPr txBox="1"/>
          <p:nvPr/>
        </p:nvSpPr>
        <p:spPr>
          <a:xfrm>
            <a:off x="6852100" y="5429475"/>
            <a:ext cx="1991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Final </a:t>
            </a: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GB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34"/>
          <p:cNvSpPr txBox="1"/>
          <p:nvPr/>
        </p:nvSpPr>
        <p:spPr>
          <a:xfrm>
            <a:off x="6721300" y="3709350"/>
            <a:ext cx="22527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Recovery points 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(max 10)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6" name="Google Shape;246;p34"/>
          <p:cNvCxnSpPr>
            <a:stCxn id="242" idx="2"/>
            <a:endCxn id="245" idx="0"/>
          </p:cNvCxnSpPr>
          <p:nvPr/>
        </p:nvCxnSpPr>
        <p:spPr>
          <a:xfrm>
            <a:off x="7847650" y="3025338"/>
            <a:ext cx="0" cy="6840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47" name="Google Shape;247;p34"/>
          <p:cNvSpPr/>
          <p:nvPr/>
        </p:nvSpPr>
        <p:spPr>
          <a:xfrm rot="651834">
            <a:off x="2365024" y="1831708"/>
            <a:ext cx="4413806" cy="4413806"/>
          </a:xfrm>
          <a:prstGeom prst="pie">
            <a:avLst>
              <a:gd name="adj1" fmla="val 16588348"/>
              <a:gd name="adj2" fmla="val 17330995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A5FE7"/>
              </a:solidFill>
            </a:endParaRPr>
          </a:p>
        </p:txBody>
      </p:sp>
      <p:sp>
        <p:nvSpPr>
          <p:cNvPr id="248" name="Google Shape;248;p34"/>
          <p:cNvSpPr txBox="1"/>
          <p:nvPr/>
        </p:nvSpPr>
        <p:spPr>
          <a:xfrm>
            <a:off x="6041500" y="1318275"/>
            <a:ext cx="22527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Diagnostic Quiz </a:t>
            </a: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GB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9" name="Google Shape;249;p34"/>
          <p:cNvCxnSpPr>
            <a:stCxn id="248" idx="1"/>
          </p:cNvCxnSpPr>
          <p:nvPr/>
        </p:nvCxnSpPr>
        <p:spPr>
          <a:xfrm flipH="1">
            <a:off x="5359000" y="1548825"/>
            <a:ext cx="682500" cy="651900"/>
          </a:xfrm>
          <a:prstGeom prst="bentConnector3">
            <a:avLst>
              <a:gd name="adj1" fmla="val 10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50" name="Google Shape;250;p34"/>
          <p:cNvSpPr/>
          <p:nvPr/>
        </p:nvSpPr>
        <p:spPr>
          <a:xfrm rot="-3044066">
            <a:off x="2365017" y="1831658"/>
            <a:ext cx="4413858" cy="4413858"/>
          </a:xfrm>
          <a:prstGeom prst="pie">
            <a:avLst>
              <a:gd name="adj1" fmla="val 15136638"/>
              <a:gd name="adj2" fmla="val 17106516"/>
            </a:avLst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1" name="Google Shape;251;p34"/>
          <p:cNvSpPr txBox="1"/>
          <p:nvPr/>
        </p:nvSpPr>
        <p:spPr>
          <a:xfrm>
            <a:off x="98005" y="2647863"/>
            <a:ext cx="1991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GB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20</a:t>
            </a: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r>
              <a:rPr lang="en-GB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Lab</a:t>
            </a:r>
            <a:endParaRPr sz="16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2" name="Google Shape;252;p34"/>
          <p:cNvCxnSpPr/>
          <p:nvPr/>
        </p:nvCxnSpPr>
        <p:spPr>
          <a:xfrm>
            <a:off x="2155380" y="2856963"/>
            <a:ext cx="891300" cy="237300"/>
          </a:xfrm>
          <a:prstGeom prst="bentConnector3">
            <a:avLst>
              <a:gd name="adj1" fmla="val 101478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Assignments</a:t>
            </a:r>
            <a:endParaRPr lang="en-GB"/>
          </a:p>
        </p:txBody>
      </p:sp>
      <p:sp>
        <p:nvSpPr>
          <p:cNvPr id="258" name="Google Shape;258;p35"/>
          <p:cNvSpPr txBox="1"/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can earn </a:t>
            </a:r>
            <a:r>
              <a:rPr lang="en-GB" b="1"/>
              <a:t>150 points</a:t>
            </a:r>
            <a:r>
              <a:rPr lang="en-GB"/>
              <a:t> through assignments:</a:t>
            </a:r>
            <a:endParaRPr lang="en-GB"/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(10) 2 pt. Twice a week lab assignments</a:t>
            </a:r>
            <a:endParaRPr i="1">
              <a:solidFill>
                <a:schemeClr val="dk2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(8) 3 pt.</a:t>
            </a:r>
            <a:r>
              <a:rPr lang="en-GB"/>
              <a:t> weekly programming homework assignments</a:t>
            </a:r>
            <a:endParaRPr lang="en-GB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(4) 20-30 pt. programming projects</a:t>
            </a:r>
            <a:endParaRPr lang="en-GB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Most assignments are submitted using Ok (okpy.org).</a:t>
            </a:r>
            <a:endParaRPr lang="en-GB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You must have an @berkeley.edu address listed as your primary email on CalCentral to be enrolled on Ok. </a:t>
            </a:r>
            <a:endParaRPr lang="en-GB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If you have not been added to OK--which you’ll find out when you do your assignments--fill out the form on Piazza / email your TA ASAP</a:t>
            </a:r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Lab Assignments</a:t>
            </a:r>
            <a:endParaRPr lang="en-GB"/>
          </a:p>
        </p:txBody>
      </p:sp>
      <p:sp>
        <p:nvSpPr>
          <p:cNvPr id="264" name="Google Shape;264;p36"/>
          <p:cNvSpPr txBox="1"/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GB"/>
              <a:t>Generally released Mon/Wed, due Wed/Fri </a:t>
            </a:r>
            <a:r>
              <a:rPr lang="en-GB"/>
              <a:t>respectively</a:t>
            </a:r>
            <a:endParaRPr lang="en-GB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GB"/>
              <a:t>Graded on correct completion, all or nothing</a:t>
            </a:r>
            <a:endParaRPr lang="en-GB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GB"/>
              <a:t>Lowest two lab grades dropped</a:t>
            </a:r>
            <a:endParaRPr lang="en-GB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GB"/>
              <a:t>You will complete these on your own time - however, you may find that it is helpful to work on labs during office hours to get support</a:t>
            </a:r>
            <a:endParaRPr lang="en-GB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GB"/>
              <a:t>More details: </a:t>
            </a:r>
            <a:r>
              <a:rPr lang="en-GB" u="sng">
                <a:hlinkClick r:id="rId1"/>
              </a:rPr>
              <a:t>https://cs61a.org/articles/about.html#labs</a:t>
            </a:r>
            <a:endParaRPr lang="en-GB" u="sng">
              <a:hlinkClick r:id="rId1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Homework Assignments</a:t>
            </a:r>
            <a:endParaRPr lang="en-GB"/>
          </a:p>
        </p:txBody>
      </p:sp>
      <p:sp>
        <p:nvSpPr>
          <p:cNvPr id="270" name="Google Shape;270;p37"/>
          <p:cNvSpPr txBox="1"/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GB">
                <a:solidFill>
                  <a:schemeClr val="dk1"/>
                </a:solidFill>
              </a:rPr>
              <a:t>Generally released on Wed, due next Tues</a:t>
            </a:r>
            <a:endParaRPr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GB">
                <a:solidFill>
                  <a:schemeClr val="dk1"/>
                </a:solidFill>
              </a:rPr>
              <a:t>Graded on correctness, partial credit with every incorrect answer losing you one point on the homework (up till 0)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GB" b="1">
                <a:solidFill>
                  <a:schemeClr val="dk1"/>
                </a:solidFill>
              </a:rPr>
              <a:t>Homework Recovery</a:t>
            </a:r>
            <a:r>
              <a:rPr lang="en-GB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-GB">
                <a:solidFill>
                  <a:schemeClr val="dk1"/>
                </a:solidFill>
              </a:rPr>
              <a:t>Can recovery one incorrect question per homework by going through one of hw recovery processes</a:t>
            </a:r>
            <a:endParaRPr>
              <a:solidFill>
                <a:schemeClr val="dk1"/>
              </a:solidFill>
            </a:endParaRPr>
          </a:p>
          <a:p>
            <a:pPr marL="137160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</a:pPr>
            <a:r>
              <a:rPr lang="en-GB">
                <a:solidFill>
                  <a:schemeClr val="dk1"/>
                </a:solidFill>
              </a:rPr>
              <a:t>Homework recovery session</a:t>
            </a:r>
            <a:endParaRPr>
              <a:solidFill>
                <a:schemeClr val="dk1"/>
              </a:solidFill>
            </a:endParaRPr>
          </a:p>
          <a:p>
            <a:pPr marL="137160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</a:pPr>
            <a:r>
              <a:rPr lang="en-GB">
                <a:solidFill>
                  <a:schemeClr val="dk1"/>
                </a:solidFill>
              </a:rPr>
              <a:t>Appointment based office hour</a:t>
            </a:r>
            <a:endParaRPr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GB"/>
              <a:t>More details: </a:t>
            </a:r>
            <a:r>
              <a:rPr lang="en-GB" u="sng">
                <a:hlinkClick r:id="rId1"/>
              </a:rPr>
              <a:t>https://cs61a.org/articles/about.html#homework</a:t>
            </a:r>
            <a:endParaRPr lang="en-GB" u="sng">
              <a:hlinkClick r:id="rId1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Participation</a:t>
            </a:r>
            <a:endParaRPr lang="en-GB"/>
          </a:p>
        </p:txBody>
      </p:sp>
      <p:sp>
        <p:nvSpPr>
          <p:cNvPr id="276" name="Google Shape;276;p38"/>
          <p:cNvSpPr txBox="1"/>
          <p:nvPr>
            <p:ph type="body" idx="1"/>
          </p:nvPr>
        </p:nvSpPr>
        <p:spPr>
          <a:xfrm>
            <a:off x="311700" y="1536625"/>
            <a:ext cx="8832300" cy="23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Discussion Participation</a:t>
            </a:r>
            <a:endParaRPr b="1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This is part of 300 points.</a:t>
            </a:r>
            <a:endParaRPr lang="en-GB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You can earn up to </a:t>
            </a:r>
            <a:r>
              <a:rPr lang="en-GB" b="1"/>
              <a:t>10 participation points</a:t>
            </a:r>
            <a:r>
              <a:rPr lang="en-GB"/>
              <a:t>.</a:t>
            </a:r>
            <a:endParaRPr lang="en-GB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b="1"/>
              <a:t>Class Participation</a:t>
            </a:r>
            <a:endParaRPr b="1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This is </a:t>
            </a:r>
            <a:r>
              <a:rPr lang="en-GB" b="1"/>
              <a:t>not</a:t>
            </a:r>
            <a:r>
              <a:rPr lang="en-GB"/>
              <a:t> part of 300 points.</a:t>
            </a:r>
            <a:endParaRPr lang="en-GB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Can be used for exam recovery</a:t>
            </a:r>
            <a:endParaRPr lang="en-GB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Each of the following opportunities is worth 1 class participation credit:</a:t>
            </a:r>
            <a:endParaRPr lang="en-GB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Weekly student survey (~8 possible)</a:t>
            </a:r>
            <a:endParaRPr lang="en-GB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Extra discussion section attendance (after the initial 10, 2 possible)</a:t>
            </a:r>
            <a:endParaRPr lang="en-GB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Extra lab assignment submission (after the initial 10, 2 possible)</a:t>
            </a:r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EPA (Efforts, Participation, Altruism)</a:t>
            </a:r>
            <a:endParaRPr lang="en-GB"/>
          </a:p>
        </p:txBody>
      </p:sp>
      <p:sp>
        <p:nvSpPr>
          <p:cNvPr id="282" name="Google Shape;282;p39"/>
          <p:cNvSpPr txBox="1"/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Extra credit(s); not part of 300 points.</a:t>
            </a:r>
            <a:endParaRPr lang="en-GB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Can be earned through (but not limited to):</a:t>
            </a:r>
            <a:endParaRPr lang="en-GB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Char char="○"/>
            </a:pPr>
            <a:r>
              <a:rPr lang="en-GB" sz="2000">
                <a:solidFill>
                  <a:srgbClr val="333333"/>
                </a:solidFill>
                <a:highlight>
                  <a:srgbClr val="FFFFFF"/>
                </a:highlight>
              </a:rPr>
              <a:t>Effort = {Office hours, doing every single lab, hw, reading Piazza pages, etc.}</a:t>
            </a:r>
            <a:endParaRPr sz="2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Char char="○"/>
            </a:pPr>
            <a:r>
              <a:rPr lang="en-GB" sz="2000">
                <a:solidFill>
                  <a:srgbClr val="333333"/>
                </a:solidFill>
                <a:highlight>
                  <a:srgbClr val="FFFFFF"/>
                </a:highlight>
              </a:rPr>
              <a:t>Participation = {Raising hand in discussion, asking Piazza questions, etc.}</a:t>
            </a:r>
            <a:endParaRPr sz="2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Char char="○"/>
            </a:pPr>
            <a:r>
              <a:rPr lang="en-GB" sz="2000">
                <a:solidFill>
                  <a:srgbClr val="333333"/>
                </a:solidFill>
                <a:highlight>
                  <a:srgbClr val="FFFFFF"/>
                </a:highlight>
              </a:rPr>
              <a:t>Altruism = {Helping other students, answering Piazza or Office Hour questions etc.}</a:t>
            </a:r>
            <a:endParaRPr sz="2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Char char="●"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</a:rPr>
              <a:t>Scoring will remain confidential.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1600"/>
              </a:spcAft>
              <a:buNone/>
            </a:p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Exams</a:t>
            </a:r>
            <a:endParaRPr lang="en-GB"/>
          </a:p>
        </p:txBody>
      </p:sp>
      <p:sp>
        <p:nvSpPr>
          <p:cNvPr id="288" name="Google Shape;288;p40"/>
          <p:cNvSpPr txBox="1"/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>
                <a:solidFill>
                  <a:schemeClr val="dk1"/>
                </a:solidFill>
              </a:rPr>
              <a:t>Diagnostic Quiz</a:t>
            </a:r>
            <a:r>
              <a:rPr lang="en-GB">
                <a:solidFill>
                  <a:schemeClr val="dk1"/>
                </a:solidFill>
              </a:rPr>
              <a:t> </a:t>
            </a:r>
            <a:r>
              <a:rPr lang="en-GB" sz="1800">
                <a:solidFill>
                  <a:schemeClr val="dk1"/>
                </a:solidFill>
              </a:rPr>
              <a:t>(5 pts)</a:t>
            </a:r>
            <a:br>
              <a:rPr lang="en-GB" sz="1800">
                <a:solidFill>
                  <a:schemeClr val="dk1"/>
                </a:solidFill>
              </a:rPr>
            </a:br>
            <a:r>
              <a:rPr lang="en-GB" sz="1800" b="1">
                <a:solidFill>
                  <a:schemeClr val="dk2"/>
                </a:solidFill>
              </a:rPr>
              <a:t>When: </a:t>
            </a:r>
            <a:r>
              <a:rPr lang="en-GB" sz="1800">
                <a:solidFill>
                  <a:schemeClr val="dk1"/>
                </a:solidFill>
              </a:rPr>
              <a:t>Thursday, July 2 @ TBA</a:t>
            </a:r>
            <a:br>
              <a:rPr lang="en-GB" sz="1800">
                <a:solidFill>
                  <a:schemeClr val="dk1"/>
                </a:solidFill>
              </a:rPr>
            </a:br>
            <a:r>
              <a:rPr lang="en-GB" sz="1800" b="1">
                <a:solidFill>
                  <a:schemeClr val="dk2"/>
                </a:solidFill>
              </a:rPr>
              <a:t>Format: </a:t>
            </a:r>
            <a:r>
              <a:rPr lang="en-GB" sz="1800">
                <a:solidFill>
                  <a:schemeClr val="dk1"/>
                </a:solidFill>
              </a:rPr>
              <a:t>60-90 minute electronic exam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>
                <a:solidFill>
                  <a:schemeClr val="dk1"/>
                </a:solidFill>
              </a:rPr>
              <a:t>Midterm</a:t>
            </a:r>
            <a:r>
              <a:rPr lang="en-GB">
                <a:solidFill>
                  <a:schemeClr val="dk1"/>
                </a:solidFill>
              </a:rPr>
              <a:t> </a:t>
            </a:r>
            <a:r>
              <a:rPr lang="en-GB" sz="1800">
                <a:solidFill>
                  <a:schemeClr val="dk1"/>
                </a:solidFill>
              </a:rPr>
              <a:t>(55 pts)</a:t>
            </a:r>
            <a:br>
              <a:rPr lang="en-GB" sz="1800">
                <a:solidFill>
                  <a:schemeClr val="dk1"/>
                </a:solidFill>
              </a:rPr>
            </a:br>
            <a:r>
              <a:rPr lang="en-GB" sz="1800" b="1">
                <a:solidFill>
                  <a:schemeClr val="dk2"/>
                </a:solidFill>
              </a:rPr>
              <a:t>When: </a:t>
            </a:r>
            <a:r>
              <a:rPr lang="en-GB" sz="1800">
                <a:solidFill>
                  <a:schemeClr val="dk1"/>
                </a:solidFill>
              </a:rPr>
              <a:t>Thursday, July 16 @ TBA</a:t>
            </a:r>
            <a:br>
              <a:rPr lang="en-GB" sz="1800">
                <a:solidFill>
                  <a:schemeClr val="dk1"/>
                </a:solidFill>
              </a:rPr>
            </a:br>
            <a:r>
              <a:rPr lang="en-GB" sz="1800" b="1">
                <a:solidFill>
                  <a:schemeClr val="dk2"/>
                </a:solidFill>
              </a:rPr>
              <a:t>Format: </a:t>
            </a:r>
            <a:r>
              <a:rPr lang="en-GB" sz="1800">
                <a:solidFill>
                  <a:schemeClr val="dk1"/>
                </a:solidFill>
              </a:rPr>
              <a:t>180 minute electronic exam</a:t>
            </a:r>
            <a:endParaRPr b="1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>
                <a:solidFill>
                  <a:schemeClr val="dk1"/>
                </a:solidFill>
              </a:rPr>
              <a:t>Final exam </a:t>
            </a:r>
            <a:r>
              <a:rPr lang="en-GB" sz="1800">
                <a:solidFill>
                  <a:schemeClr val="dk1"/>
                </a:solidFill>
              </a:rPr>
              <a:t>(80 pts)</a:t>
            </a:r>
            <a:br>
              <a:rPr lang="en-GB" sz="1800">
                <a:solidFill>
                  <a:schemeClr val="dk1"/>
                </a:solidFill>
              </a:rPr>
            </a:br>
            <a:r>
              <a:rPr lang="en-GB" sz="1800" b="1">
                <a:solidFill>
                  <a:schemeClr val="dk2"/>
                </a:solidFill>
              </a:rPr>
              <a:t>When:</a:t>
            </a:r>
            <a:r>
              <a:rPr lang="en-GB" sz="1800" b="1">
                <a:solidFill>
                  <a:schemeClr val="dk1"/>
                </a:solidFill>
              </a:rPr>
              <a:t> </a:t>
            </a:r>
            <a:r>
              <a:rPr lang="en-GB" sz="1800">
                <a:solidFill>
                  <a:schemeClr val="dk1"/>
                </a:solidFill>
              </a:rPr>
              <a:t>Thursday, August 13 @ TBA</a:t>
            </a:r>
            <a:br>
              <a:rPr lang="en-GB" sz="1800">
                <a:solidFill>
                  <a:schemeClr val="dk1"/>
                </a:solidFill>
              </a:rPr>
            </a:br>
            <a:r>
              <a:rPr lang="en-GB" sz="1800" b="1">
                <a:solidFill>
                  <a:schemeClr val="dk2"/>
                </a:solidFill>
              </a:rPr>
              <a:t>Format: </a:t>
            </a:r>
            <a:r>
              <a:rPr lang="en-GB" sz="1800">
                <a:solidFill>
                  <a:schemeClr val="dk1"/>
                </a:solidFill>
              </a:rPr>
              <a:t>180 minute electronic exam</a:t>
            </a:r>
            <a:endParaRPr sz="1800"/>
          </a:p>
        </p:txBody>
      </p:sp>
      <p:sp>
        <p:nvSpPr>
          <p:cNvPr id="289" name="Google Shape;289;p40"/>
          <p:cNvSpPr txBox="1"/>
          <p:nvPr/>
        </p:nvSpPr>
        <p:spPr>
          <a:xfrm>
            <a:off x="5524750" y="1139750"/>
            <a:ext cx="3395400" cy="24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Exam recovery</a:t>
            </a:r>
            <a:br>
              <a:rPr lang="en-GB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After getting &gt;5 of class participation points,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 credits can be used toward exam recovery points for the Midterm</a:t>
            </a:r>
            <a:endParaRPr lang="en-GB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40"/>
          <p:cNvSpPr txBox="1"/>
          <p:nvPr/>
        </p:nvSpPr>
        <p:spPr>
          <a:xfrm>
            <a:off x="5524750" y="37119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Alternates</a:t>
            </a:r>
            <a:br>
              <a:rPr lang="en-GB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will have alternates for each exam at a 12h offset. </a:t>
            </a: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Fill out </a:t>
            </a:r>
            <a:r>
              <a:rPr lang="en-GB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"/>
              </a:rPr>
              <a:t>http://links.cs61a.org/alt</a:t>
            </a:r>
            <a:endParaRPr lang="en-GB" sz="1800" u="sng">
              <a:solidFill>
                <a:schemeClr val="hlink"/>
              </a:solidFill>
              <a:latin typeface="Roboto"/>
              <a:ea typeface="Roboto"/>
              <a:cs typeface="Roboto"/>
              <a:sym typeface="Roboto"/>
              <a:hlinkClick r:id="rId1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2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2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2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2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Collaboration</a:t>
            </a:r>
            <a:endParaRPr lang="en-GB"/>
          </a:p>
        </p:txBody>
      </p:sp>
      <p:sp>
        <p:nvSpPr>
          <p:cNvPr id="296" name="Google Shape;296;p41"/>
          <p:cNvSpPr txBox="1"/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This course is not curved -- collaboration, not competition, is key</a:t>
            </a:r>
            <a:endParaRPr sz="8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Asking questions and discussing ideas is highly encouraged</a:t>
            </a:r>
            <a:endParaRPr lang="en-GB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b="1"/>
              <a:t>The only students with whom you can share code are</a:t>
            </a:r>
            <a:endParaRPr b="1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sz="2000" b="1"/>
              <a:t>Your project partner</a:t>
            </a:r>
            <a:endParaRPr sz="2000" b="1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sz="2000" b="1"/>
              <a:t>Students who have finished the problem you are working on</a:t>
            </a:r>
            <a:endParaRPr sz="2000" b="1"/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More info: </a:t>
            </a:r>
            <a:r>
              <a:rPr lang="en-GB" u="sng">
                <a:hlinkClick r:id="rId1"/>
              </a:rPr>
              <a:t>https://cs61a.org/articles/about.html#academic-honesty</a:t>
            </a:r>
            <a:endParaRPr lang="en-GB" u="sng">
              <a:hlinkClick r:id="rId1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274000" y="289775"/>
            <a:ext cx="2132100" cy="763500"/>
          </a:xfrm>
          <a:prstGeom prst="rect">
            <a:avLst/>
          </a:prstGeom>
          <a:solidFill>
            <a:srgbClr val="0371C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CS61A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594675" y="3452975"/>
            <a:ext cx="2503500" cy="11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720 students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16 timezones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694350" y="1517050"/>
            <a:ext cx="4775025" cy="477502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5026550" y="1842675"/>
            <a:ext cx="2416500" cy="3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0" b="1">
                <a:solidFill>
                  <a:srgbClr val="FFEF00"/>
                </a:solidFill>
              </a:rPr>
              <a:t>λ</a:t>
            </a:r>
            <a:endParaRPr sz="25000">
              <a:solidFill>
                <a:srgbClr val="FFE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/>
          <p:nvPr>
            <p:ph type="body" idx="1"/>
          </p:nvPr>
        </p:nvSpPr>
        <p:spPr>
          <a:xfrm>
            <a:off x="311700" y="1536625"/>
            <a:ext cx="4677300" cy="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434343"/>
                </a:solidFill>
              </a:rPr>
              <a:t>Every week will center around a theme</a:t>
            </a:r>
            <a:br>
              <a:rPr lang="en-GB">
                <a:solidFill>
                  <a:srgbClr val="434343"/>
                </a:solidFill>
              </a:rPr>
            </a:br>
            <a:r>
              <a:rPr lang="en-GB">
                <a:solidFill>
                  <a:srgbClr val="434343"/>
                </a:solidFill>
              </a:rPr>
              <a:t>with a specific set of goals.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02" name="Google Shape;302;p42"/>
          <p:cNvSpPr txBox="1"/>
          <p:nvPr>
            <p:ph type="body" idx="1"/>
          </p:nvPr>
        </p:nvSpPr>
        <p:spPr>
          <a:xfrm>
            <a:off x="1326375" y="2724700"/>
            <a:ext cx="3572100" cy="1586100"/>
          </a:xfrm>
          <a:prstGeom prst="rect">
            <a:avLst/>
          </a:prstGeom>
          <a:solidFill>
            <a:srgbClr val="EAD1DC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-GB">
                <a:solidFill>
                  <a:srgbClr val="434343"/>
                </a:solidFill>
              </a:rPr>
              <a:t>Learn the fundamentals of programming</a:t>
            </a:r>
            <a:endParaRPr>
              <a:solidFill>
                <a:srgbClr val="434343"/>
              </a:solidFill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-GB">
                <a:solidFill>
                  <a:srgbClr val="434343"/>
                </a:solidFill>
              </a:rPr>
              <a:t>Become comfortable with Python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03" name="Google Shape;303;p4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0371C1"/>
                </a:solidFill>
              </a:rPr>
              <a:t>Course Overview</a:t>
            </a:r>
            <a:endParaRPr sz="3600">
              <a:solidFill>
                <a:srgbClr val="0371C1"/>
              </a:solidFill>
            </a:endParaRPr>
          </a:p>
        </p:txBody>
      </p:sp>
      <p:cxnSp>
        <p:nvCxnSpPr>
          <p:cNvPr id="304" name="Google Shape;304;p42"/>
          <p:cNvCxnSpPr/>
          <p:nvPr/>
        </p:nvCxnSpPr>
        <p:spPr>
          <a:xfrm rot="10800000" flipH="1">
            <a:off x="4883500" y="1597700"/>
            <a:ext cx="1010100" cy="1688100"/>
          </a:xfrm>
          <a:prstGeom prst="straightConnector1">
            <a:avLst/>
          </a:prstGeom>
          <a:noFill/>
          <a:ln w="28575" cap="flat" cmpd="sng">
            <a:solidFill>
              <a:srgbClr val="C27BA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05" name="Google Shape;305;p42"/>
          <p:cNvSpPr/>
          <p:nvPr/>
        </p:nvSpPr>
        <p:spPr>
          <a:xfrm>
            <a:off x="6025125" y="1174200"/>
            <a:ext cx="2375700" cy="5265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p42"/>
          <p:cNvSpPr/>
          <p:nvPr/>
        </p:nvSpPr>
        <p:spPr>
          <a:xfrm>
            <a:off x="6025125" y="1725193"/>
            <a:ext cx="2375700" cy="5265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Functions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42"/>
          <p:cNvSpPr/>
          <p:nvPr/>
        </p:nvSpPr>
        <p:spPr>
          <a:xfrm>
            <a:off x="6025125" y="2276185"/>
            <a:ext cx="2375700" cy="5265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" name="Google Shape;308;p42"/>
          <p:cNvSpPr/>
          <p:nvPr/>
        </p:nvSpPr>
        <p:spPr>
          <a:xfrm>
            <a:off x="6025125" y="2827178"/>
            <a:ext cx="2375700" cy="5265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Languages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" name="Google Shape;309;p42"/>
          <p:cNvSpPr/>
          <p:nvPr/>
        </p:nvSpPr>
        <p:spPr>
          <a:xfrm>
            <a:off x="6025125" y="3378171"/>
            <a:ext cx="2375700" cy="5265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Objects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42"/>
          <p:cNvSpPr/>
          <p:nvPr/>
        </p:nvSpPr>
        <p:spPr>
          <a:xfrm>
            <a:off x="6025125" y="3929164"/>
            <a:ext cx="2375700" cy="5265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Evaluation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42"/>
          <p:cNvSpPr/>
          <p:nvPr/>
        </p:nvSpPr>
        <p:spPr>
          <a:xfrm>
            <a:off x="6025125" y="4480156"/>
            <a:ext cx="2375700" cy="5265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Paradigms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42"/>
          <p:cNvSpPr/>
          <p:nvPr/>
        </p:nvSpPr>
        <p:spPr>
          <a:xfrm>
            <a:off x="6025125" y="5031149"/>
            <a:ext cx="2375700" cy="526500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Applications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Expressions</a:t>
            </a:r>
            <a:endParaRPr lang="en-GB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What's in a program?</a:t>
            </a:r>
            <a:endParaRPr lang="en-GB"/>
          </a:p>
        </p:txBody>
      </p:sp>
      <p:sp>
        <p:nvSpPr>
          <p:cNvPr id="323" name="Google Shape;323;p44"/>
          <p:cNvSpPr txBox="1"/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Programs work by manipulating </a:t>
            </a:r>
            <a:r>
              <a:rPr lang="en-GB" b="1">
                <a:solidFill>
                  <a:srgbClr val="0371C1"/>
                </a:solidFill>
              </a:rPr>
              <a:t>values</a:t>
            </a:r>
            <a:endParaRPr>
              <a:solidFill>
                <a:srgbClr val="0371C1"/>
              </a:solidFill>
            </a:endParaRPr>
          </a:p>
          <a:p>
            <a:pPr marL="457200" lvl="0" indent="-355600" algn="l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SzPts val="2000"/>
              <a:buChar char="●"/>
            </a:pPr>
            <a:r>
              <a:rPr lang="en-GB" b="1">
                <a:solidFill>
                  <a:srgbClr val="0371C1"/>
                </a:solidFill>
              </a:rPr>
              <a:t>Expressions</a:t>
            </a:r>
            <a:r>
              <a:rPr lang="en-GB"/>
              <a:t> in programs evaluate to values</a:t>
            </a:r>
            <a:endParaRPr lang="en-GB"/>
          </a:p>
          <a:p>
            <a:pPr marL="914400" lvl="1" indent="-342900" algn="l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SzPts val="1800"/>
              <a:buChar char="○"/>
            </a:pPr>
            <a:r>
              <a:rPr lang="en-GB" b="1">
                <a:solidFill>
                  <a:srgbClr val="0371C1"/>
                </a:solidFill>
              </a:rPr>
              <a:t>Primitive expressions</a:t>
            </a:r>
            <a:r>
              <a:rPr lang="en-GB"/>
              <a:t> evaluate directly to values with minimal work needed</a:t>
            </a:r>
            <a:endParaRPr lang="en-GB"/>
          </a:p>
          <a:p>
            <a:pPr marL="457200" lvl="0" indent="-355600" algn="l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SzPts val="2000"/>
              <a:buChar char="●"/>
            </a:pPr>
            <a:r>
              <a:rPr lang="en-GB" b="1">
                <a:solidFill>
                  <a:srgbClr val="0371C1"/>
                </a:solidFill>
              </a:rPr>
              <a:t>Operators</a:t>
            </a:r>
            <a:r>
              <a:rPr lang="en-GB"/>
              <a:t> combine primitives expressions into more complex expressions</a:t>
            </a:r>
            <a:endParaRPr lang="en-GB"/>
          </a:p>
          <a:p>
            <a:pPr marL="457200" lvl="0" indent="-355600" algn="l" rtl="0">
              <a:lnSpc>
                <a:spcPct val="113000"/>
              </a:lnSpc>
              <a:spcBef>
                <a:spcPts val="1500"/>
              </a:spcBef>
              <a:spcAft>
                <a:spcPts val="1500"/>
              </a:spcAft>
              <a:buSzPts val="2000"/>
              <a:buChar char="●"/>
            </a:pPr>
            <a:r>
              <a:rPr lang="en-GB"/>
              <a:t>The Python interpreter evaluates expressions and displays their values</a:t>
            </a:r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5"/>
          <p:cNvSpPr/>
          <p:nvPr/>
        </p:nvSpPr>
        <p:spPr>
          <a:xfrm>
            <a:off x="3564148" y="2700700"/>
            <a:ext cx="1456800" cy="1456800"/>
          </a:xfrm>
          <a:prstGeom prst="ellipse">
            <a:avLst/>
          </a:prstGeom>
          <a:noFill/>
          <a:ln w="19050" cap="flat" cmpd="sng">
            <a:solidFill>
              <a:srgbClr val="4A86E8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9" name="Google Shape;329;p45"/>
          <p:cNvSpPr txBox="1"/>
          <p:nvPr>
            <p:ph type="body" idx="1"/>
          </p:nvPr>
        </p:nvSpPr>
        <p:spPr>
          <a:xfrm>
            <a:off x="387900" y="5640767"/>
            <a:ext cx="5998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 </a:t>
            </a:r>
            <a:r>
              <a:rPr lang="en-GB" b="1">
                <a:solidFill>
                  <a:srgbClr val="0371C1"/>
                </a:solidFill>
              </a:rPr>
              <a:t>expression</a:t>
            </a:r>
            <a:r>
              <a:rPr lang="en-GB"/>
              <a:t> describes a computation and evaluates to a value.</a:t>
            </a:r>
            <a:endParaRPr lang="en-GB"/>
          </a:p>
        </p:txBody>
      </p:sp>
      <p:pic>
        <p:nvPicPr>
          <p:cNvPr id="330" name="Google Shape;330;p4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908000" y="1989615"/>
            <a:ext cx="1336825" cy="31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580645" y="2842650"/>
            <a:ext cx="521925" cy="10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71410" y="4365780"/>
            <a:ext cx="1506500" cy="5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796150" y="1989740"/>
            <a:ext cx="1135900" cy="39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027200" y="4437348"/>
            <a:ext cx="1703375" cy="47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4284320" y="4437442"/>
            <a:ext cx="1034513" cy="4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553430" y="2709855"/>
            <a:ext cx="1420950" cy="100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002505" y="2763903"/>
            <a:ext cx="822125" cy="12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5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4068745" y="1989230"/>
            <a:ext cx="873748" cy="4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5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3852025" y="3285447"/>
            <a:ext cx="987735" cy="5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5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2915690" y="3947805"/>
            <a:ext cx="822125" cy="1191486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5"/>
          <p:cNvSpPr/>
          <p:nvPr/>
        </p:nvSpPr>
        <p:spPr>
          <a:xfrm>
            <a:off x="7705825" y="376075"/>
            <a:ext cx="987600" cy="427800"/>
          </a:xfrm>
          <a:prstGeom prst="roundRect">
            <a:avLst>
              <a:gd name="adj" fmla="val 50000"/>
            </a:avLst>
          </a:prstGeom>
          <a:solidFill>
            <a:srgbClr val="0371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6"/>
          <p:cNvSpPr/>
          <p:nvPr/>
        </p:nvSpPr>
        <p:spPr>
          <a:xfrm>
            <a:off x="1747600" y="4044675"/>
            <a:ext cx="5346000" cy="1275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5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7" name="Google Shape;347;p4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Call Expressions</a:t>
            </a:r>
            <a:endParaRPr lang="en-GB"/>
          </a:p>
        </p:txBody>
      </p:sp>
      <p:sp>
        <p:nvSpPr>
          <p:cNvPr id="348" name="Google Shape;348;p46"/>
          <p:cNvSpPr txBox="1"/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Evaluation procedure for</a:t>
            </a:r>
            <a:r>
              <a:rPr lang="en-GB" b="1"/>
              <a:t> </a:t>
            </a:r>
            <a:r>
              <a:rPr lang="en-GB" b="1">
                <a:solidFill>
                  <a:srgbClr val="0371C1"/>
                </a:solidFill>
              </a:rPr>
              <a:t>call expressions</a:t>
            </a:r>
            <a:endParaRPr b="1">
              <a:solidFill>
                <a:srgbClr val="0371C1"/>
              </a:solidFill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SzPts val="2000"/>
              <a:buAutoNum type="arabicPeriod"/>
            </a:pPr>
            <a:r>
              <a:rPr lang="en-GB"/>
              <a:t>Evaluate the </a:t>
            </a:r>
            <a:r>
              <a:rPr lang="en-GB" b="1">
                <a:solidFill>
                  <a:srgbClr val="7A5FE7"/>
                </a:solidFill>
              </a:rPr>
              <a:t>operator</a:t>
            </a:r>
            <a:endParaRPr b="1">
              <a:solidFill>
                <a:srgbClr val="7A5FE7"/>
              </a:solidFill>
            </a:endParaRP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en-GB"/>
              <a:t>Evaluate the </a:t>
            </a:r>
            <a:r>
              <a:rPr lang="en-GB" b="1">
                <a:solidFill>
                  <a:schemeClr val="accent1"/>
                </a:solidFill>
              </a:rPr>
              <a:t>operands</a:t>
            </a:r>
            <a:r>
              <a:rPr lang="en-GB"/>
              <a:t> from left to right</a:t>
            </a:r>
            <a:endParaRPr lang="en-GB"/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AutoNum type="arabicPeriod"/>
            </a:pPr>
            <a:r>
              <a:rPr lang="en-GB" b="1">
                <a:solidFill>
                  <a:schemeClr val="accent5"/>
                </a:solidFill>
              </a:rPr>
              <a:t>Apply</a:t>
            </a:r>
            <a:r>
              <a:rPr lang="en-GB"/>
              <a:t> the operator (a </a:t>
            </a:r>
            <a:r>
              <a:rPr lang="en-GB" b="1">
                <a:solidFill>
                  <a:srgbClr val="0371C1"/>
                </a:solidFill>
              </a:rPr>
              <a:t>function</a:t>
            </a:r>
            <a:r>
              <a:rPr lang="en-GB"/>
              <a:t>) to the</a:t>
            </a:r>
            <a:br>
              <a:rPr lang="en-GB"/>
            </a:br>
            <a:r>
              <a:rPr lang="en-GB"/>
              <a:t>evaluated operands (</a:t>
            </a:r>
            <a:r>
              <a:rPr lang="en-GB" b="1">
                <a:solidFill>
                  <a:srgbClr val="0371C1"/>
                </a:solidFill>
              </a:rPr>
              <a:t>arguments</a:t>
            </a:r>
            <a:r>
              <a:rPr lang="en-GB"/>
              <a:t>)</a:t>
            </a:r>
            <a:endParaRPr lang="en-GB"/>
          </a:p>
        </p:txBody>
      </p:sp>
      <p:sp>
        <p:nvSpPr>
          <p:cNvPr id="349" name="Google Shape;349;p46"/>
          <p:cNvSpPr txBox="1"/>
          <p:nvPr>
            <p:ph type="body" idx="1"/>
          </p:nvPr>
        </p:nvSpPr>
        <p:spPr>
          <a:xfrm>
            <a:off x="491700" y="4147075"/>
            <a:ext cx="8160600" cy="8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3600">
                <a:latin typeface="Roboto Mono"/>
                <a:ea typeface="Roboto Mono"/>
                <a:cs typeface="Roboto Mono"/>
                <a:sym typeface="Roboto Mono"/>
              </a:rPr>
              <a:t>add  (  2  ,  3  )</a:t>
            </a:r>
            <a:endParaRPr sz="3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0" name="Google Shape;350;p46"/>
          <p:cNvSpPr txBox="1"/>
          <p:nvPr>
            <p:ph type="body" idx="1"/>
          </p:nvPr>
        </p:nvSpPr>
        <p:spPr>
          <a:xfrm>
            <a:off x="1910650" y="4873550"/>
            <a:ext cx="12801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>
                <a:solidFill>
                  <a:srgbClr val="7A5FE7"/>
                </a:solidFill>
              </a:rPr>
              <a:t>Operator</a:t>
            </a:r>
            <a:endParaRPr>
              <a:solidFill>
                <a:srgbClr val="7A5FE7"/>
              </a:solidFill>
            </a:endParaRPr>
          </a:p>
        </p:txBody>
      </p:sp>
      <p:sp>
        <p:nvSpPr>
          <p:cNvPr id="351" name="Google Shape;351;p46"/>
          <p:cNvSpPr txBox="1"/>
          <p:nvPr>
            <p:ph type="body" idx="1"/>
          </p:nvPr>
        </p:nvSpPr>
        <p:spPr>
          <a:xfrm>
            <a:off x="3780550" y="4873550"/>
            <a:ext cx="12801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>
                <a:solidFill>
                  <a:schemeClr val="accent1"/>
                </a:solidFill>
              </a:rPr>
              <a:t>Operand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352" name="Google Shape;352;p46"/>
          <p:cNvCxnSpPr/>
          <p:nvPr/>
        </p:nvCxnSpPr>
        <p:spPr>
          <a:xfrm>
            <a:off x="3811000" y="4873550"/>
            <a:ext cx="1219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53" name="Google Shape;353;p46"/>
          <p:cNvSpPr txBox="1"/>
          <p:nvPr>
            <p:ph type="body" idx="1"/>
          </p:nvPr>
        </p:nvSpPr>
        <p:spPr>
          <a:xfrm>
            <a:off x="5437124" y="4873550"/>
            <a:ext cx="12801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>
                <a:solidFill>
                  <a:schemeClr val="accent1"/>
                </a:solidFill>
              </a:rPr>
              <a:t>Operand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354" name="Google Shape;354;p46"/>
          <p:cNvCxnSpPr/>
          <p:nvPr/>
        </p:nvCxnSpPr>
        <p:spPr>
          <a:xfrm>
            <a:off x="5467575" y="4873550"/>
            <a:ext cx="1219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55" name="Google Shape;355;p46"/>
          <p:cNvCxnSpPr/>
          <p:nvPr/>
        </p:nvCxnSpPr>
        <p:spPr>
          <a:xfrm>
            <a:off x="1941100" y="4873550"/>
            <a:ext cx="1219200" cy="0"/>
          </a:xfrm>
          <a:prstGeom prst="straightConnector1">
            <a:avLst/>
          </a:prstGeom>
          <a:noFill/>
          <a:ln w="9525" cap="flat" cmpd="sng">
            <a:solidFill>
              <a:srgbClr val="7A5FE7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56" name="Google Shape;356;p46"/>
          <p:cNvSpPr txBox="1"/>
          <p:nvPr>
            <p:ph type="body" idx="1"/>
          </p:nvPr>
        </p:nvSpPr>
        <p:spPr>
          <a:xfrm>
            <a:off x="491700" y="5243775"/>
            <a:ext cx="8160600" cy="147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Operators and operands are also expressions</a:t>
            </a:r>
            <a:endParaRPr lang="en-GB"/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/>
              <a:t>So they also </a:t>
            </a:r>
            <a:r>
              <a:rPr lang="en-GB" i="1"/>
              <a:t>evaluate to values</a:t>
            </a:r>
            <a:endParaRPr i="1"/>
          </a:p>
        </p:txBody>
      </p:sp>
      <p:sp>
        <p:nvSpPr>
          <p:cNvPr id="357" name="Google Shape;357;p46"/>
          <p:cNvSpPr/>
          <p:nvPr/>
        </p:nvSpPr>
        <p:spPr>
          <a:xfrm>
            <a:off x="6888875" y="4942825"/>
            <a:ext cx="939300" cy="3972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Apply!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7"/>
          <p:cNvSpPr txBox="1"/>
          <p:nvPr>
            <p:ph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Roboto Mono"/>
                <a:ea typeface="Roboto Mono"/>
                <a:cs typeface="Roboto Mono"/>
                <a:sym typeface="Roboto Mono"/>
              </a:rPr>
              <a:t>add(add(6, mul(4, 6)), mul(3, 5))</a:t>
            </a:r>
            <a:endParaRPr sz="3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30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???</a:t>
            </a:r>
            <a:endParaRPr sz="30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8"/>
          <p:cNvSpPr txBox="1"/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1000"/>
              </a:spcAft>
              <a:buSzPts val="2000"/>
              <a:buChar char="●"/>
            </a:pPr>
            <a:r>
              <a:rPr lang="en-GB"/>
              <a:t>Humans evaluate inside-out</a:t>
            </a:r>
            <a:endParaRPr lang="en-GB"/>
          </a:p>
        </p:txBody>
      </p:sp>
      <p:sp>
        <p:nvSpPr>
          <p:cNvPr id="368" name="Google Shape;368;p4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Nested Call Expressions</a:t>
            </a:r>
            <a:endParaRPr lang="en-GB"/>
          </a:p>
        </p:txBody>
      </p:sp>
      <p:sp>
        <p:nvSpPr>
          <p:cNvPr id="369" name="Google Shape;369;p48"/>
          <p:cNvSpPr txBox="1"/>
          <p:nvPr>
            <p:ph type="body" idx="1"/>
          </p:nvPr>
        </p:nvSpPr>
        <p:spPr>
          <a:xfrm>
            <a:off x="491700" y="1946200"/>
            <a:ext cx="8160600" cy="32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add(add(6, </a:t>
            </a:r>
            <a:r>
              <a:rPr lang="en-GB" sz="1600" b="1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mul(4, 6)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), mul(3, 5))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add(add(6,    </a:t>
            </a:r>
            <a:r>
              <a:rPr lang="en-GB" sz="1600" b="1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24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    ), mul(3, 5))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add(</a:t>
            </a:r>
            <a:r>
              <a:rPr lang="en-GB" sz="1600" b="1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add(6,    24    )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, mul(3, 5))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add(        </a:t>
            </a:r>
            <a:r>
              <a:rPr lang="en-GB" sz="1600" b="1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30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       , mul(3, 5))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add(        30       , </a:t>
            </a:r>
            <a:r>
              <a:rPr lang="en-GB" sz="1600" b="1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mul(3, 5)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add(        30       ,    </a:t>
            </a:r>
            <a:r>
              <a:rPr lang="en-GB" sz="1600" b="1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15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    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add(        30       ,    15    )</a:t>
            </a:r>
            <a:endParaRPr sz="1600" b="1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1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45</a:t>
            </a:r>
            <a:endParaRPr sz="1600" b="1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0" name="Google Shape;370;p48"/>
          <p:cNvSpPr txBox="1"/>
          <p:nvPr>
            <p:ph type="body" idx="1"/>
          </p:nvPr>
        </p:nvSpPr>
        <p:spPr>
          <a:xfrm>
            <a:off x="491700" y="5543800"/>
            <a:ext cx="8160600" cy="8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We can jump ahead or skip around, but Python can't do that!</a:t>
            </a:r>
            <a:endParaRPr lang="en-GB"/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-GB"/>
              <a:t>How does the computer know which call to evaluate first?</a:t>
            </a:r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9"/>
          <p:cNvSpPr/>
          <p:nvPr/>
        </p:nvSpPr>
        <p:spPr>
          <a:xfrm>
            <a:off x="1672500" y="2237625"/>
            <a:ext cx="5658900" cy="3673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6" name="Google Shape;376;p4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Nested Call Expressions</a:t>
            </a:r>
            <a:endParaRPr lang="en-GB"/>
          </a:p>
        </p:txBody>
      </p:sp>
      <p:sp>
        <p:nvSpPr>
          <p:cNvPr id="377" name="Google Shape;377;p49"/>
          <p:cNvSpPr txBox="1"/>
          <p:nvPr>
            <p:ph type="body" idx="1"/>
          </p:nvPr>
        </p:nvSpPr>
        <p:spPr>
          <a:xfrm>
            <a:off x="491700" y="1536625"/>
            <a:ext cx="81606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Evaluate operator			Evaluate operands			Apply!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8" name="Google Shape;378;p49"/>
          <p:cNvSpPr txBox="1"/>
          <p:nvPr>
            <p:ph type="body" idx="2"/>
          </p:nvPr>
        </p:nvSpPr>
        <p:spPr>
          <a:xfrm>
            <a:off x="1974325" y="2834400"/>
            <a:ext cx="52479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add(add(6, mul(4, 6)), mul(3, 5))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79" name="Google Shape;379;p49"/>
          <p:cNvCxnSpPr/>
          <p:nvPr/>
        </p:nvCxnSpPr>
        <p:spPr>
          <a:xfrm>
            <a:off x="2596576" y="3232975"/>
            <a:ext cx="351300" cy="0"/>
          </a:xfrm>
          <a:prstGeom prst="straightConnector1">
            <a:avLst/>
          </a:prstGeom>
          <a:noFill/>
          <a:ln w="9525" cap="flat" cmpd="sng">
            <a:solidFill>
              <a:srgbClr val="7A5FE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0" name="Google Shape;380;p49"/>
          <p:cNvSpPr txBox="1"/>
          <p:nvPr>
            <p:ph type="body" idx="2"/>
          </p:nvPr>
        </p:nvSpPr>
        <p:spPr>
          <a:xfrm>
            <a:off x="1921775" y="3533325"/>
            <a:ext cx="6204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81" name="Google Shape;381;p49"/>
          <p:cNvCxnSpPr>
            <a:stCxn id="380" idx="0"/>
          </p:cNvCxnSpPr>
          <p:nvPr/>
        </p:nvCxnSpPr>
        <p:spPr>
          <a:xfrm rot="10800000" flipH="1">
            <a:off x="2231975" y="3234225"/>
            <a:ext cx="552300" cy="299100"/>
          </a:xfrm>
          <a:prstGeom prst="straightConnector1">
            <a:avLst/>
          </a:prstGeom>
          <a:noFill/>
          <a:ln w="9525" cap="flat" cmpd="sng">
            <a:solidFill>
              <a:srgbClr val="7A5FE7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82" name="Google Shape;382;p49"/>
          <p:cNvSpPr/>
          <p:nvPr/>
        </p:nvSpPr>
        <p:spPr>
          <a:xfrm>
            <a:off x="526975" y="1609675"/>
            <a:ext cx="417000" cy="299100"/>
          </a:xfrm>
          <a:prstGeom prst="roundRect">
            <a:avLst>
              <a:gd name="adj" fmla="val 50000"/>
            </a:avLst>
          </a:prstGeom>
          <a:solidFill>
            <a:srgbClr val="7A5F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3" name="Google Shape;383;p49"/>
          <p:cNvSpPr/>
          <p:nvPr/>
        </p:nvSpPr>
        <p:spPr>
          <a:xfrm>
            <a:off x="3734150" y="1609675"/>
            <a:ext cx="417000" cy="299100"/>
          </a:xfrm>
          <a:prstGeom prst="roundRect">
            <a:avLst>
              <a:gd name="adj" fmla="val 50000"/>
            </a:avLst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4" name="Google Shape;384;p49"/>
          <p:cNvSpPr/>
          <p:nvPr/>
        </p:nvSpPr>
        <p:spPr>
          <a:xfrm>
            <a:off x="6941325" y="1609675"/>
            <a:ext cx="417000" cy="2991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85" name="Google Shape;385;p49"/>
          <p:cNvCxnSpPr/>
          <p:nvPr/>
        </p:nvCxnSpPr>
        <p:spPr>
          <a:xfrm>
            <a:off x="3061156" y="3232975"/>
            <a:ext cx="2063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6" name="Google Shape;386;p49"/>
          <p:cNvCxnSpPr>
            <a:stCxn id="387" idx="0"/>
          </p:cNvCxnSpPr>
          <p:nvPr/>
        </p:nvCxnSpPr>
        <p:spPr>
          <a:xfrm rot="10800000" flipH="1">
            <a:off x="3669575" y="3233025"/>
            <a:ext cx="398700" cy="681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87" name="Google Shape;387;p49"/>
          <p:cNvSpPr txBox="1"/>
          <p:nvPr>
            <p:ph type="body" idx="2"/>
          </p:nvPr>
        </p:nvSpPr>
        <p:spPr>
          <a:xfrm>
            <a:off x="2539475" y="3914325"/>
            <a:ext cx="22602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add(6, mul(4, 6))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88" name="Google Shape;388;p49"/>
          <p:cNvCxnSpPr/>
          <p:nvPr/>
        </p:nvCxnSpPr>
        <p:spPr>
          <a:xfrm>
            <a:off x="2637671" y="4282737"/>
            <a:ext cx="351300" cy="0"/>
          </a:xfrm>
          <a:prstGeom prst="straightConnector1">
            <a:avLst/>
          </a:prstGeom>
          <a:noFill/>
          <a:ln w="9525" cap="flat" cmpd="sng">
            <a:solidFill>
              <a:srgbClr val="7A5FE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9" name="Google Shape;389;p49"/>
          <p:cNvSpPr txBox="1"/>
          <p:nvPr>
            <p:ph type="body" idx="2"/>
          </p:nvPr>
        </p:nvSpPr>
        <p:spPr>
          <a:xfrm>
            <a:off x="1962870" y="4583087"/>
            <a:ext cx="6204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90" name="Google Shape;390;p49"/>
          <p:cNvCxnSpPr>
            <a:stCxn id="389" idx="0"/>
          </p:cNvCxnSpPr>
          <p:nvPr/>
        </p:nvCxnSpPr>
        <p:spPr>
          <a:xfrm rot="10800000" flipH="1">
            <a:off x="2273070" y="4283987"/>
            <a:ext cx="552300" cy="299100"/>
          </a:xfrm>
          <a:prstGeom prst="straightConnector1">
            <a:avLst/>
          </a:prstGeom>
          <a:noFill/>
          <a:ln w="9525" cap="flat" cmpd="sng">
            <a:solidFill>
              <a:srgbClr val="7A5FE7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91" name="Google Shape;391;p49"/>
          <p:cNvCxnSpPr/>
          <p:nvPr/>
        </p:nvCxnSpPr>
        <p:spPr>
          <a:xfrm>
            <a:off x="3118099" y="4282725"/>
            <a:ext cx="123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2" name="Google Shape;392;p49"/>
          <p:cNvCxnSpPr>
            <a:stCxn id="393" idx="0"/>
          </p:cNvCxnSpPr>
          <p:nvPr/>
        </p:nvCxnSpPr>
        <p:spPr>
          <a:xfrm rot="10800000" flipH="1">
            <a:off x="3013526" y="4286987"/>
            <a:ext cx="171000" cy="296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93" name="Google Shape;393;p49"/>
          <p:cNvSpPr txBox="1"/>
          <p:nvPr>
            <p:ph type="body" idx="2"/>
          </p:nvPr>
        </p:nvSpPr>
        <p:spPr>
          <a:xfrm>
            <a:off x="2703326" y="4583087"/>
            <a:ext cx="6204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6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94" name="Google Shape;394;p49"/>
          <p:cNvCxnSpPr/>
          <p:nvPr/>
        </p:nvCxnSpPr>
        <p:spPr>
          <a:xfrm>
            <a:off x="3482981" y="4282725"/>
            <a:ext cx="1072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5" name="Google Shape;395;p49"/>
          <p:cNvCxnSpPr>
            <a:stCxn id="396" idx="0"/>
          </p:cNvCxnSpPr>
          <p:nvPr/>
        </p:nvCxnSpPr>
        <p:spPr>
          <a:xfrm rot="10800000" flipH="1">
            <a:off x="4037915" y="4290575"/>
            <a:ext cx="2100" cy="292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96" name="Google Shape;396;p49"/>
          <p:cNvSpPr txBox="1"/>
          <p:nvPr>
            <p:ph type="body" idx="2"/>
          </p:nvPr>
        </p:nvSpPr>
        <p:spPr>
          <a:xfrm>
            <a:off x="3390665" y="4583075"/>
            <a:ext cx="12945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mul(4, 6)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97" name="Google Shape;397;p49"/>
          <p:cNvCxnSpPr/>
          <p:nvPr/>
        </p:nvCxnSpPr>
        <p:spPr>
          <a:xfrm>
            <a:off x="3481230" y="4950633"/>
            <a:ext cx="351300" cy="0"/>
          </a:xfrm>
          <a:prstGeom prst="straightConnector1">
            <a:avLst/>
          </a:prstGeom>
          <a:noFill/>
          <a:ln w="9525" cap="flat" cmpd="sng">
            <a:solidFill>
              <a:srgbClr val="7A5FE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8" name="Google Shape;398;p49"/>
          <p:cNvSpPr txBox="1"/>
          <p:nvPr>
            <p:ph type="body" idx="2"/>
          </p:nvPr>
        </p:nvSpPr>
        <p:spPr>
          <a:xfrm>
            <a:off x="2806429" y="5250983"/>
            <a:ext cx="6204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mul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99" name="Google Shape;399;p49"/>
          <p:cNvCxnSpPr>
            <a:stCxn id="398" idx="0"/>
          </p:cNvCxnSpPr>
          <p:nvPr/>
        </p:nvCxnSpPr>
        <p:spPr>
          <a:xfrm rot="10800000" flipH="1">
            <a:off x="3116629" y="4951883"/>
            <a:ext cx="552300" cy="299100"/>
          </a:xfrm>
          <a:prstGeom prst="straightConnector1">
            <a:avLst/>
          </a:prstGeom>
          <a:noFill/>
          <a:ln w="9525" cap="flat" cmpd="sng">
            <a:solidFill>
              <a:srgbClr val="7A5FE7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00" name="Google Shape;400;p49"/>
          <p:cNvCxnSpPr/>
          <p:nvPr/>
        </p:nvCxnSpPr>
        <p:spPr>
          <a:xfrm>
            <a:off x="3979891" y="4950625"/>
            <a:ext cx="123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1" name="Google Shape;401;p49"/>
          <p:cNvCxnSpPr>
            <a:stCxn id="402" idx="0"/>
          </p:cNvCxnSpPr>
          <p:nvPr/>
        </p:nvCxnSpPr>
        <p:spPr>
          <a:xfrm rot="10800000" flipH="1">
            <a:off x="3875317" y="4954887"/>
            <a:ext cx="171000" cy="296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02" name="Google Shape;402;p49"/>
          <p:cNvSpPr txBox="1"/>
          <p:nvPr>
            <p:ph type="body" idx="2"/>
          </p:nvPr>
        </p:nvSpPr>
        <p:spPr>
          <a:xfrm>
            <a:off x="3565117" y="5250987"/>
            <a:ext cx="6204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03" name="Google Shape;403;p49"/>
          <p:cNvCxnSpPr/>
          <p:nvPr/>
        </p:nvCxnSpPr>
        <p:spPr>
          <a:xfrm>
            <a:off x="4339336" y="4950625"/>
            <a:ext cx="123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49"/>
          <p:cNvCxnSpPr>
            <a:stCxn id="405" idx="0"/>
          </p:cNvCxnSpPr>
          <p:nvPr/>
        </p:nvCxnSpPr>
        <p:spPr>
          <a:xfrm rot="10800000">
            <a:off x="4402776" y="4951287"/>
            <a:ext cx="0" cy="299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05" name="Google Shape;405;p49"/>
          <p:cNvSpPr txBox="1"/>
          <p:nvPr>
            <p:ph type="body" idx="2"/>
          </p:nvPr>
        </p:nvSpPr>
        <p:spPr>
          <a:xfrm>
            <a:off x="4092576" y="5250987"/>
            <a:ext cx="6204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6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6" name="Google Shape;406;p49"/>
          <p:cNvSpPr/>
          <p:nvPr/>
        </p:nvSpPr>
        <p:spPr>
          <a:xfrm>
            <a:off x="3483075" y="4343700"/>
            <a:ext cx="1072500" cy="2991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24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7" name="Google Shape;407;p49"/>
          <p:cNvSpPr/>
          <p:nvPr/>
        </p:nvSpPr>
        <p:spPr>
          <a:xfrm>
            <a:off x="2764824" y="3619755"/>
            <a:ext cx="2063100" cy="2991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30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08" name="Google Shape;408;p49"/>
          <p:cNvCxnSpPr>
            <a:stCxn id="409" idx="0"/>
          </p:cNvCxnSpPr>
          <p:nvPr/>
        </p:nvCxnSpPr>
        <p:spPr>
          <a:xfrm rot="10800000">
            <a:off x="5903100" y="3236975"/>
            <a:ext cx="503100" cy="677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09" name="Google Shape;409;p49"/>
          <p:cNvSpPr txBox="1"/>
          <p:nvPr>
            <p:ph type="body" idx="2"/>
          </p:nvPr>
        </p:nvSpPr>
        <p:spPr>
          <a:xfrm>
            <a:off x="5758950" y="3914375"/>
            <a:ext cx="12945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mul(3, 5)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0" name="Google Shape;410;p49"/>
          <p:cNvSpPr/>
          <p:nvPr/>
        </p:nvSpPr>
        <p:spPr>
          <a:xfrm>
            <a:off x="5709310" y="3619762"/>
            <a:ext cx="1072500" cy="2991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15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11" name="Google Shape;411;p49"/>
          <p:cNvCxnSpPr/>
          <p:nvPr/>
        </p:nvCxnSpPr>
        <p:spPr>
          <a:xfrm>
            <a:off x="5384237" y="3232975"/>
            <a:ext cx="1072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2" name="Google Shape;412;p49"/>
          <p:cNvCxnSpPr/>
          <p:nvPr/>
        </p:nvCxnSpPr>
        <p:spPr>
          <a:xfrm>
            <a:off x="5859812" y="4282733"/>
            <a:ext cx="351300" cy="0"/>
          </a:xfrm>
          <a:prstGeom prst="straightConnector1">
            <a:avLst/>
          </a:prstGeom>
          <a:noFill/>
          <a:ln w="9525" cap="flat" cmpd="sng">
            <a:solidFill>
              <a:srgbClr val="7A5FE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3" name="Google Shape;413;p49"/>
          <p:cNvSpPr txBox="1"/>
          <p:nvPr>
            <p:ph type="body" idx="2"/>
          </p:nvPr>
        </p:nvSpPr>
        <p:spPr>
          <a:xfrm>
            <a:off x="5185011" y="4583083"/>
            <a:ext cx="6204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mul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14" name="Google Shape;414;p49"/>
          <p:cNvCxnSpPr>
            <a:stCxn id="413" idx="0"/>
          </p:cNvCxnSpPr>
          <p:nvPr/>
        </p:nvCxnSpPr>
        <p:spPr>
          <a:xfrm rot="10800000" flipH="1">
            <a:off x="5495211" y="4283983"/>
            <a:ext cx="552300" cy="299100"/>
          </a:xfrm>
          <a:prstGeom prst="straightConnector1">
            <a:avLst/>
          </a:prstGeom>
          <a:noFill/>
          <a:ln w="9525" cap="flat" cmpd="sng">
            <a:solidFill>
              <a:srgbClr val="7A5FE7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15" name="Google Shape;415;p49"/>
          <p:cNvCxnSpPr/>
          <p:nvPr/>
        </p:nvCxnSpPr>
        <p:spPr>
          <a:xfrm>
            <a:off x="6339373" y="4282725"/>
            <a:ext cx="123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6" name="Google Shape;416;p49"/>
          <p:cNvCxnSpPr>
            <a:stCxn id="417" idx="0"/>
          </p:cNvCxnSpPr>
          <p:nvPr/>
        </p:nvCxnSpPr>
        <p:spPr>
          <a:xfrm rot="10800000" flipH="1">
            <a:off x="6234800" y="4286987"/>
            <a:ext cx="171000" cy="296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17" name="Google Shape;417;p49"/>
          <p:cNvSpPr txBox="1"/>
          <p:nvPr>
            <p:ph type="body" idx="2"/>
          </p:nvPr>
        </p:nvSpPr>
        <p:spPr>
          <a:xfrm>
            <a:off x="5924600" y="4583087"/>
            <a:ext cx="6204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18" name="Google Shape;418;p49"/>
          <p:cNvCxnSpPr/>
          <p:nvPr/>
        </p:nvCxnSpPr>
        <p:spPr>
          <a:xfrm>
            <a:off x="6717911" y="4282725"/>
            <a:ext cx="123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" name="Google Shape;419;p49"/>
          <p:cNvCxnSpPr>
            <a:stCxn id="420" idx="0"/>
          </p:cNvCxnSpPr>
          <p:nvPr/>
        </p:nvCxnSpPr>
        <p:spPr>
          <a:xfrm rot="10800000">
            <a:off x="6781351" y="4283387"/>
            <a:ext cx="0" cy="299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20" name="Google Shape;420;p49"/>
          <p:cNvSpPr txBox="1"/>
          <p:nvPr>
            <p:ph type="body" idx="2"/>
          </p:nvPr>
        </p:nvSpPr>
        <p:spPr>
          <a:xfrm>
            <a:off x="6471151" y="4583087"/>
            <a:ext cx="6204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5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1" name="Google Shape;421;p49"/>
          <p:cNvSpPr/>
          <p:nvPr/>
        </p:nvSpPr>
        <p:spPr>
          <a:xfrm>
            <a:off x="2596575" y="2538023"/>
            <a:ext cx="3978900" cy="2991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45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2" name="Google Shape;422;p49"/>
          <p:cNvSpPr/>
          <p:nvPr/>
        </p:nvSpPr>
        <p:spPr>
          <a:xfrm>
            <a:off x="6298275" y="5556775"/>
            <a:ext cx="2063100" cy="4452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Expression Tree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0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Functions, Objects, &amp; Interpreters</a:t>
            </a:r>
            <a:endParaRPr lang="en-GB"/>
          </a:p>
        </p:txBody>
      </p:sp>
      <p:sp>
        <p:nvSpPr>
          <p:cNvPr id="428" name="Google Shape;428;p50"/>
          <p:cNvSpPr/>
          <p:nvPr/>
        </p:nvSpPr>
        <p:spPr>
          <a:xfrm>
            <a:off x="7705825" y="376075"/>
            <a:ext cx="987600" cy="4278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sz="16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Humans of CS 61A</a:t>
            </a:r>
            <a:endParaRPr lang="en-GB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/>
          <p:nvPr/>
        </p:nvSpPr>
        <p:spPr>
          <a:xfrm>
            <a:off x="6469625" y="1505925"/>
            <a:ext cx="2002800" cy="655500"/>
          </a:xfrm>
          <a:prstGeom prst="roundRect">
            <a:avLst>
              <a:gd name="adj" fmla="val 16667"/>
            </a:avLst>
          </a:prstGeom>
          <a:solidFill>
            <a:srgbClr val="0371C1">
              <a:alpha val="53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Kavi Gupta</a:t>
            </a:r>
            <a:endParaRPr sz="2000" b="1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kavi@berkeley.edu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0" name="Google Shape;80;p17"/>
          <p:cNvSpPr/>
          <p:nvPr/>
        </p:nvSpPr>
        <p:spPr>
          <a:xfrm>
            <a:off x="623525" y="1479075"/>
            <a:ext cx="1859700" cy="655500"/>
          </a:xfrm>
          <a:prstGeom prst="roundRect">
            <a:avLst>
              <a:gd name="adj" fmla="val 16667"/>
            </a:avLst>
          </a:prstGeom>
          <a:solidFill>
            <a:srgbClr val="0371C1">
              <a:alpha val="53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Ryan Moughan</a:t>
            </a:r>
            <a:endParaRPr sz="2000" b="1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rmoughan</a:t>
            </a:r>
            <a:r>
              <a:rPr lang="en-GB" sz="13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@berkeley.edu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1" name="Google Shape;81;p17"/>
          <p:cNvSpPr/>
          <p:nvPr/>
        </p:nvSpPr>
        <p:spPr>
          <a:xfrm>
            <a:off x="3516475" y="1452225"/>
            <a:ext cx="2132100" cy="655500"/>
          </a:xfrm>
          <a:prstGeom prst="roundRect">
            <a:avLst>
              <a:gd name="adj" fmla="val 16667"/>
            </a:avLst>
          </a:prstGeom>
          <a:solidFill>
            <a:srgbClr val="0371C1">
              <a:alpha val="53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Chae Park</a:t>
            </a:r>
            <a:endParaRPr sz="2000" b="1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chae</a:t>
            </a:r>
            <a:r>
              <a:rPr lang="en-GB" sz="13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@berkeley.edu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2" name="Google Shape;82;p17" descr="Chae Park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459150" y="2791125"/>
            <a:ext cx="2246750" cy="22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 descr="Ryan Moughan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93675" y="2817975"/>
            <a:ext cx="2246750" cy="22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 descr="Kavi Gupta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286850" y="2817975"/>
            <a:ext cx="2246750" cy="22467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>
            <p:ph type="title"/>
          </p:nvPr>
        </p:nvSpPr>
        <p:spPr>
          <a:xfrm>
            <a:off x="273325" y="238500"/>
            <a:ext cx="8109600" cy="7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Instructors</a:t>
            </a:r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Prof. John DeNero</a:t>
            </a:r>
            <a:endParaRPr lang="en-GB"/>
          </a:p>
        </p:txBody>
      </p:sp>
      <p:pic>
        <p:nvPicPr>
          <p:cNvPr id="91" name="Google Shape;91;p18" descr="Photo for John DeNero" title="John DeNero Photo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618500" y="1632775"/>
            <a:ext cx="3289925" cy="460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273325" y="238500"/>
            <a:ext cx="8109600" cy="7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Teaching Assistants</a:t>
            </a:r>
            <a:endParaRPr lang="en-GB"/>
          </a:p>
        </p:txBody>
      </p:sp>
      <p:pic>
        <p:nvPicPr>
          <p:cNvPr id="97" name="Google Shape;97;p19" descr="Aman Shah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056377" y="1084709"/>
            <a:ext cx="1272100" cy="124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 descr="Andrew Lenz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328477" y="1084709"/>
            <a:ext cx="1272100" cy="124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 descr="Arushi Somani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600577" y="1084709"/>
            <a:ext cx="1272100" cy="124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 descr="Caitlin Phan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872676" y="1084709"/>
            <a:ext cx="1272100" cy="124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 descr="Cesar Plascencia Zuniga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144776" y="1084709"/>
            <a:ext cx="1272100" cy="124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 descr="Cooper Bedin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056377" y="2330109"/>
            <a:ext cx="1272100" cy="124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 descr="George Gikas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2328477" y="2330109"/>
            <a:ext cx="1272100" cy="124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 descr="Jemmy Zhou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3600577" y="2330109"/>
            <a:ext cx="1272100" cy="124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 descr="Justin Ngai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4872676" y="2330109"/>
            <a:ext cx="1272100" cy="124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 descr="Krish Nayar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6144776" y="2330109"/>
            <a:ext cx="1272100" cy="124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 descr="Laryn Qi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1056377" y="3575509"/>
            <a:ext cx="1272100" cy="124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 descr="Mathilde McKeever"/>
          <p:cNvPicPr preferRelativeResize="0"/>
          <p:nvPr/>
        </p:nvPicPr>
        <p:blipFill>
          <a:blip r:embed="rId12"/>
          <a:stretch>
            <a:fillRect/>
          </a:stretch>
        </p:blipFill>
        <p:spPr>
          <a:xfrm>
            <a:off x="2328477" y="3575509"/>
            <a:ext cx="1272100" cy="124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 descr="Nancy Shaw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3600577" y="3575509"/>
            <a:ext cx="1272100" cy="124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 descr="Reina Wang"/>
          <p:cNvPicPr preferRelativeResize="0"/>
          <p:nvPr/>
        </p:nvPicPr>
        <p:blipFill>
          <a:blip r:embed="rId14"/>
          <a:stretch>
            <a:fillRect/>
          </a:stretch>
        </p:blipFill>
        <p:spPr>
          <a:xfrm>
            <a:off x="4872676" y="3575509"/>
            <a:ext cx="1272100" cy="124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 descr="Richard Roggenkemper"/>
          <p:cNvPicPr preferRelativeResize="0"/>
          <p:nvPr/>
        </p:nvPicPr>
        <p:blipFill>
          <a:blip r:embed="rId15"/>
          <a:stretch>
            <a:fillRect/>
          </a:stretch>
        </p:blipFill>
        <p:spPr>
          <a:xfrm>
            <a:off x="6144776" y="3575501"/>
            <a:ext cx="1238312" cy="1245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 descr="Shide Dehghani"/>
          <p:cNvPicPr preferRelativeResize="0"/>
          <p:nvPr/>
        </p:nvPicPr>
        <p:blipFill>
          <a:blip r:embed="rId16"/>
          <a:stretch>
            <a:fillRect/>
          </a:stretch>
        </p:blipFill>
        <p:spPr>
          <a:xfrm>
            <a:off x="1056377" y="4820910"/>
            <a:ext cx="1272100" cy="1279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 descr="Tim Tu"/>
          <p:cNvPicPr preferRelativeResize="0"/>
          <p:nvPr/>
        </p:nvPicPr>
        <p:blipFill>
          <a:blip r:embed="rId17"/>
          <a:stretch>
            <a:fillRect/>
          </a:stretch>
        </p:blipFill>
        <p:spPr>
          <a:xfrm>
            <a:off x="2328477" y="4820910"/>
            <a:ext cx="1272100" cy="1279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 descr="Vanshaj Singhania"/>
          <p:cNvPicPr preferRelativeResize="0"/>
          <p:nvPr/>
        </p:nvPicPr>
        <p:blipFill>
          <a:blip r:embed="rId18"/>
          <a:stretch>
            <a:fillRect/>
          </a:stretch>
        </p:blipFill>
        <p:spPr>
          <a:xfrm>
            <a:off x="3600577" y="4820910"/>
            <a:ext cx="1272100" cy="1279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 descr="Vivian Lu"/>
          <p:cNvPicPr preferRelativeResize="0"/>
          <p:nvPr/>
        </p:nvPicPr>
        <p:blipFill>
          <a:blip r:embed="rId19"/>
          <a:stretch>
            <a:fillRect/>
          </a:stretch>
        </p:blipFill>
        <p:spPr>
          <a:xfrm>
            <a:off x="4872675" y="4820875"/>
            <a:ext cx="1272100" cy="127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 descr="William Hsu"/>
          <p:cNvPicPr preferRelativeResize="0"/>
          <p:nvPr/>
        </p:nvPicPr>
        <p:blipFill>
          <a:blip r:embed="rId20"/>
          <a:stretch>
            <a:fillRect/>
          </a:stretch>
        </p:blipFill>
        <p:spPr>
          <a:xfrm>
            <a:off x="6144775" y="4820900"/>
            <a:ext cx="1272100" cy="127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273325" y="238500"/>
            <a:ext cx="8109600" cy="7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Tutors</a:t>
            </a:r>
            <a:endParaRPr lang="en-GB"/>
          </a:p>
        </p:txBody>
      </p:sp>
      <p:pic>
        <p:nvPicPr>
          <p:cNvPr id="122" name="Google Shape;122;p20" descr="Akshit Dewan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45300" y="1333225"/>
            <a:ext cx="1122221" cy="10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 descr="Alex Kassil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467521" y="1333225"/>
            <a:ext cx="1122221" cy="10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 descr="Alina Dan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589742" y="1333225"/>
            <a:ext cx="1122221" cy="10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 descr="Animesh Agrawal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711963" y="1333225"/>
            <a:ext cx="1122221" cy="10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 descr="Brandon Shin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834183" y="1333225"/>
            <a:ext cx="1122221" cy="10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 descr="Jason Xu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5956404" y="1333225"/>
            <a:ext cx="1122221" cy="10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 descr="Jessica Yu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7078600" y="1333225"/>
            <a:ext cx="1122200" cy="11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 descr="Julie Ma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345300" y="2407475"/>
            <a:ext cx="1122225" cy="14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 descr="Kaavya Shah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1467525" y="2407475"/>
            <a:ext cx="1122225" cy="112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 descr="Kenny Chi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2589750" y="2407475"/>
            <a:ext cx="1122200" cy="11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 descr="Kevin Moy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3711950" y="2407475"/>
            <a:ext cx="1122224" cy="112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 descr="Kevin Zhu"/>
          <p:cNvPicPr preferRelativeResize="0"/>
          <p:nvPr/>
        </p:nvPicPr>
        <p:blipFill>
          <a:blip r:embed="rId12"/>
          <a:stretch>
            <a:fillRect/>
          </a:stretch>
        </p:blipFill>
        <p:spPr>
          <a:xfrm>
            <a:off x="4834175" y="2407475"/>
            <a:ext cx="1122224" cy="112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 descr="Melanie Cooray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5956400" y="2407475"/>
            <a:ext cx="1122200" cy="11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 descr="Minnie Chen"/>
          <p:cNvPicPr preferRelativeResize="0"/>
          <p:nvPr/>
        </p:nvPicPr>
        <p:blipFill>
          <a:blip r:embed="rId14"/>
          <a:stretch>
            <a:fillRect/>
          </a:stretch>
        </p:blipFill>
        <p:spPr>
          <a:xfrm>
            <a:off x="7078600" y="2407475"/>
            <a:ext cx="1024943" cy="11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 descr="Richard Zhu"/>
          <p:cNvPicPr preferRelativeResize="0"/>
          <p:nvPr/>
        </p:nvPicPr>
        <p:blipFill>
          <a:blip r:embed="rId15"/>
          <a:stretch>
            <a:fillRect/>
          </a:stretch>
        </p:blipFill>
        <p:spPr>
          <a:xfrm>
            <a:off x="393250" y="3529675"/>
            <a:ext cx="1122225" cy="112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 descr="Rohan D'Souza"/>
          <p:cNvPicPr preferRelativeResize="0"/>
          <p:nvPr/>
        </p:nvPicPr>
        <p:blipFill>
          <a:blip r:embed="rId16"/>
          <a:stretch>
            <a:fillRect/>
          </a:stretch>
        </p:blipFill>
        <p:spPr>
          <a:xfrm>
            <a:off x="1467525" y="3529675"/>
            <a:ext cx="1122200" cy="11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 descr="Sai Kapuluru"/>
          <p:cNvPicPr preferRelativeResize="0"/>
          <p:nvPr/>
        </p:nvPicPr>
        <p:blipFill>
          <a:blip r:embed="rId17"/>
          <a:stretch>
            <a:fillRect/>
          </a:stretch>
        </p:blipFill>
        <p:spPr>
          <a:xfrm>
            <a:off x="2589725" y="3529700"/>
            <a:ext cx="1122250" cy="112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 descr="Samuel Taplin"/>
          <p:cNvPicPr preferRelativeResize="0"/>
          <p:nvPr/>
        </p:nvPicPr>
        <p:blipFill>
          <a:blip r:embed="rId18"/>
          <a:stretch>
            <a:fillRect/>
          </a:stretch>
        </p:blipFill>
        <p:spPr>
          <a:xfrm>
            <a:off x="3711950" y="3529675"/>
            <a:ext cx="1122200" cy="11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 descr="Sean Sananikone"/>
          <p:cNvPicPr preferRelativeResize="0"/>
          <p:nvPr/>
        </p:nvPicPr>
        <p:blipFill>
          <a:blip r:embed="rId19"/>
          <a:stretch>
            <a:fillRect/>
          </a:stretch>
        </p:blipFill>
        <p:spPr>
          <a:xfrm>
            <a:off x="4834175" y="3529700"/>
            <a:ext cx="1122250" cy="112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 descr="Tarang Srivastava"/>
          <p:cNvPicPr preferRelativeResize="0"/>
          <p:nvPr/>
        </p:nvPicPr>
        <p:blipFill>
          <a:blip r:embed="rId20"/>
          <a:stretch>
            <a:fillRect/>
          </a:stretch>
        </p:blipFill>
        <p:spPr>
          <a:xfrm>
            <a:off x="5956375" y="3525100"/>
            <a:ext cx="1126850" cy="112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 descr="Wendy Rea"/>
          <p:cNvPicPr preferRelativeResize="0"/>
          <p:nvPr/>
        </p:nvPicPr>
        <p:blipFill>
          <a:blip r:embed="rId21"/>
          <a:stretch>
            <a:fillRect/>
          </a:stretch>
        </p:blipFill>
        <p:spPr>
          <a:xfrm>
            <a:off x="6976700" y="3557950"/>
            <a:ext cx="1126850" cy="112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4081050" y="3119550"/>
            <a:ext cx="981900" cy="6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You!</a:t>
            </a:r>
            <a:endParaRPr lang="en-GB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ambda 2018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7507</Words>
  <Application>WPS Presentation</Application>
  <PresentationFormat/>
  <Paragraphs>371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4" baseType="lpstr">
      <vt:lpstr>Arial</vt:lpstr>
      <vt:lpstr>SimSun</vt:lpstr>
      <vt:lpstr>Wingdings</vt:lpstr>
      <vt:lpstr>Arial</vt:lpstr>
      <vt:lpstr>Nimbus Roman No9 L</vt:lpstr>
      <vt:lpstr>Roboto</vt:lpstr>
      <vt:lpstr>Gubbi</vt:lpstr>
      <vt:lpstr>Nunito</vt:lpstr>
      <vt:lpstr>Roboto Condensed</vt:lpstr>
      <vt:lpstr>Microsoft YaHei</vt:lpstr>
      <vt:lpstr>Droid Sans Fallback</vt:lpstr>
      <vt:lpstr>Arial Unicode MS</vt:lpstr>
      <vt:lpstr>AR PL UKai CN</vt:lpstr>
      <vt:lpstr>Roboto Mono</vt:lpstr>
      <vt:lpstr>OpenSymbol</vt:lpstr>
      <vt:lpstr>Lambda 2018</vt:lpstr>
      <vt:lpstr>Lecture 1: Introduction</vt:lpstr>
      <vt:lpstr>PowerPoint 演示文稿</vt:lpstr>
      <vt:lpstr>CS61A</vt:lpstr>
      <vt:lpstr>Humans of CS 61A</vt:lpstr>
      <vt:lpstr>Instructors</vt:lpstr>
      <vt:lpstr>Prof. John DeNero</vt:lpstr>
      <vt:lpstr>Teaching Assistants</vt:lpstr>
      <vt:lpstr>Tutors</vt:lpstr>
      <vt:lpstr>You!</vt:lpstr>
      <vt:lpstr>Computer Science</vt:lpstr>
      <vt:lpstr>What is Computer Science?</vt:lpstr>
      <vt:lpstr>What is CS 61A?</vt:lpstr>
      <vt:lpstr>Alternatives to CS 61A</vt:lpstr>
      <vt:lpstr>Course Logistics</vt:lpstr>
      <vt:lpstr>Course Format</vt:lpstr>
      <vt:lpstr>The First Week</vt:lpstr>
      <vt:lpstr>Lecture</vt:lpstr>
      <vt:lpstr>Discussion Section</vt:lpstr>
      <vt:lpstr>Office Hours</vt:lpstr>
      <vt:lpstr>Small Group Tutoring Sections</vt:lpstr>
      <vt:lpstr>Tools</vt:lpstr>
      <vt:lpstr>Grading</vt:lpstr>
      <vt:lpstr>Assignments</vt:lpstr>
      <vt:lpstr>Lab Assignments</vt:lpstr>
      <vt:lpstr>Homework Assignments</vt:lpstr>
      <vt:lpstr>Participation</vt:lpstr>
      <vt:lpstr>EPA (Efforts, Participation, Altruism)</vt:lpstr>
      <vt:lpstr>Exams</vt:lpstr>
      <vt:lpstr>Collaboration</vt:lpstr>
      <vt:lpstr>Course Overview</vt:lpstr>
      <vt:lpstr>Expressions</vt:lpstr>
      <vt:lpstr>What's in a program?</vt:lpstr>
      <vt:lpstr>PowerPoint 演示文稿</vt:lpstr>
      <vt:lpstr>Call Expressions</vt:lpstr>
      <vt:lpstr>???</vt:lpstr>
      <vt:lpstr>Nested Call Expressions</vt:lpstr>
      <vt:lpstr>Nested Call Expressions</vt:lpstr>
      <vt:lpstr>Functions, Objects, &amp; Interpreters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Introduction</dc:title>
  <dc:creator/>
  <cp:lastModifiedBy>boneinscri</cp:lastModifiedBy>
  <cp:revision>1</cp:revision>
  <dcterms:created xsi:type="dcterms:W3CDTF">2023-12-10T02:43:12Z</dcterms:created>
  <dcterms:modified xsi:type="dcterms:W3CDTF">2023-12-10T02:43:12Z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1033-11.1.0.11691</vt:lpwstr>
  </property>
</Properties>
</file>